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716" r:id="rId3"/>
    <p:sldId id="587" r:id="rId4"/>
    <p:sldId id="591" r:id="rId5"/>
    <p:sldId id="592" r:id="rId6"/>
    <p:sldId id="593" r:id="rId7"/>
    <p:sldId id="594" r:id="rId8"/>
    <p:sldId id="595" r:id="rId9"/>
    <p:sldId id="596" r:id="rId10"/>
    <p:sldId id="597" r:id="rId11"/>
    <p:sldId id="718" r:id="rId12"/>
    <p:sldId id="599" r:id="rId13"/>
    <p:sldId id="600" r:id="rId14"/>
    <p:sldId id="602" r:id="rId15"/>
    <p:sldId id="603" r:id="rId16"/>
    <p:sldId id="604" r:id="rId17"/>
    <p:sldId id="605" r:id="rId18"/>
    <p:sldId id="728" r:id="rId19"/>
    <p:sldId id="606" r:id="rId20"/>
    <p:sldId id="607" r:id="rId21"/>
    <p:sldId id="731" r:id="rId22"/>
    <p:sldId id="608" r:id="rId23"/>
    <p:sldId id="609" r:id="rId24"/>
    <p:sldId id="729" r:id="rId25"/>
    <p:sldId id="610" r:id="rId26"/>
    <p:sldId id="611" r:id="rId27"/>
    <p:sldId id="612" r:id="rId28"/>
    <p:sldId id="613" r:id="rId29"/>
    <p:sldId id="615" r:id="rId30"/>
    <p:sldId id="725" r:id="rId31"/>
    <p:sldId id="688" r:id="rId32"/>
    <p:sldId id="689" r:id="rId33"/>
    <p:sldId id="691" r:id="rId34"/>
    <p:sldId id="692" r:id="rId35"/>
    <p:sldId id="381"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1111"/>
    <a:srgbClr val="FFFFCC"/>
    <a:srgbClr val="6BA42C"/>
    <a:srgbClr val="FFFF99"/>
    <a:srgbClr val="D00000"/>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0" autoAdjust="0"/>
    <p:restoredTop sz="75214" autoAdjust="0"/>
  </p:normalViewPr>
  <p:slideViewPr>
    <p:cSldViewPr>
      <p:cViewPr>
        <p:scale>
          <a:sx n="125" d="100"/>
          <a:sy n="125" d="100"/>
        </p:scale>
        <p:origin x="-1056" y="-540"/>
      </p:cViewPr>
      <p:guideLst>
        <p:guide orient="horz" pos="1620"/>
        <p:guide pos="2880"/>
      </p:guideLst>
    </p:cSldViewPr>
  </p:slideViewPr>
  <p:notesTextViewPr>
    <p:cViewPr>
      <p:scale>
        <a:sx n="1" d="1"/>
        <a:sy n="1" d="1"/>
      </p:scale>
      <p:origin x="0" y="0"/>
    </p:cViewPr>
  </p:notesTextViewPr>
  <p:notesViewPr>
    <p:cSldViewPr>
      <p:cViewPr varScale="1">
        <p:scale>
          <a:sx n="66" d="100"/>
          <a:sy n="66" d="100"/>
        </p:scale>
        <p:origin x="-318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60824-36D3-4A57-94A7-C8FEE66C27F8}" type="datetimeFigureOut">
              <a:rPr lang="zh-CN" altLang="en-US" smtClean="0"/>
              <a:t>2015/4/15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FE5055-F480-440C-9641-6D6C555D6973}" type="slidenum">
              <a:rPr lang="zh-CN" altLang="en-US" smtClean="0"/>
              <a:t>‹#›</a:t>
            </a:fld>
            <a:endParaRPr lang="zh-CN" altLang="en-US"/>
          </a:p>
        </p:txBody>
      </p:sp>
    </p:spTree>
    <p:extLst>
      <p:ext uri="{BB962C8B-B14F-4D97-AF65-F5344CB8AC3E}">
        <p14:creationId xmlns:p14="http://schemas.microsoft.com/office/powerpoint/2010/main" val="2568216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7F828-438E-4637-8BF3-0E718175E1CF}" type="datetimeFigureOut">
              <a:rPr lang="zh-CN" altLang="en-US" smtClean="0"/>
              <a:t>2015/4/15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39DDC2-D618-46FF-B4C4-EFF6652E8FC4}" type="slidenum">
              <a:rPr lang="zh-CN" altLang="en-US" smtClean="0"/>
              <a:t>‹#›</a:t>
            </a:fld>
            <a:endParaRPr lang="zh-CN" altLang="en-US"/>
          </a:p>
        </p:txBody>
      </p:sp>
    </p:spTree>
    <p:extLst>
      <p:ext uri="{BB962C8B-B14F-4D97-AF65-F5344CB8AC3E}">
        <p14:creationId xmlns:p14="http://schemas.microsoft.com/office/powerpoint/2010/main" val="28763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2" descr="E:\文语\2\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998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2" descr="E:\文语\2\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081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4847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4" y="2322"/>
            <a:ext cx="9144000" cy="5143500"/>
          </a:xfrm>
          <a:prstGeom prst="rect">
            <a:avLst/>
          </a:prstGeom>
        </p:spPr>
      </p:pic>
    </p:spTree>
    <p:extLst>
      <p:ext uri="{BB962C8B-B14F-4D97-AF65-F5344CB8AC3E}">
        <p14:creationId xmlns:p14="http://schemas.microsoft.com/office/powerpoint/2010/main" val="35072938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4" y="-12918"/>
            <a:ext cx="9144000" cy="5143500"/>
          </a:xfrm>
          <a:prstGeom prst="rect">
            <a:avLst/>
          </a:prstGeom>
        </p:spPr>
      </p:pic>
    </p:spTree>
    <p:extLst>
      <p:ext uri="{BB962C8B-B14F-4D97-AF65-F5344CB8AC3E}">
        <p14:creationId xmlns:p14="http://schemas.microsoft.com/office/powerpoint/2010/main" val="13920006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4" name="Rectangle 8"/>
          <p:cNvSpPr>
            <a:spLocks noChangeArrowheads="1"/>
          </p:cNvSpPr>
          <p:nvPr userDrawn="1"/>
        </p:nvSpPr>
        <p:spPr bwMode="auto">
          <a:xfrm>
            <a:off x="0" y="5008974"/>
            <a:ext cx="9145588" cy="144000"/>
          </a:xfrm>
          <a:prstGeom prst="rect">
            <a:avLst/>
          </a:prstGeom>
          <a:solidFill>
            <a:schemeClr val="tx2">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lvl="0"/>
            <a:endParaRPr lang="zh-CN" altLang="zh-CN" b="0">
              <a:latin typeface="Calibri" pitchFamily="34" charset="0"/>
            </a:endParaRPr>
          </a:p>
        </p:txBody>
      </p:sp>
      <p:sp>
        <p:nvSpPr>
          <p:cNvPr id="4" name="Rectangle 7"/>
          <p:cNvSpPr>
            <a:spLocks noChangeArrowheads="1"/>
          </p:cNvSpPr>
          <p:nvPr userDrawn="1"/>
        </p:nvSpPr>
        <p:spPr bwMode="auto">
          <a:xfrm>
            <a:off x="-1588" y="1"/>
            <a:ext cx="9145588" cy="555526"/>
          </a:xfrm>
          <a:prstGeom prst="rect">
            <a:avLst/>
          </a:prstGeom>
          <a:solidFill>
            <a:schemeClr val="tx2">
              <a:lumMod val="60000"/>
              <a:lumOff val="40000"/>
            </a:schemeClr>
          </a:solidFill>
          <a:ln>
            <a:noFill/>
          </a:ln>
          <a:effectLst/>
          <a:extLst/>
        </p:spPr>
        <p:txBody>
          <a:bodyPr wrap="none" anchor="ctr"/>
          <a:lstStyle/>
          <a:p>
            <a:endParaRPr lang="zh-CN" altLang="zh-CN" sz="1800" b="0">
              <a:latin typeface="Calibri" pitchFamily="34" charset="0"/>
            </a:endParaRPr>
          </a:p>
        </p:txBody>
      </p:sp>
      <p:sp>
        <p:nvSpPr>
          <p:cNvPr id="6" name="AutoShape 46"/>
          <p:cNvSpPr>
            <a:spLocks noChangeArrowheads="1"/>
          </p:cNvSpPr>
          <p:nvPr userDrawn="1"/>
        </p:nvSpPr>
        <p:spPr bwMode="gray">
          <a:xfrm>
            <a:off x="-396552" y="4750658"/>
            <a:ext cx="9937104" cy="361292"/>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sz="1800" b="0"/>
          </a:p>
        </p:txBody>
      </p:sp>
    </p:spTree>
    <p:extLst>
      <p:ext uri="{BB962C8B-B14F-4D97-AF65-F5344CB8AC3E}">
        <p14:creationId xmlns:p14="http://schemas.microsoft.com/office/powerpoint/2010/main" val="39799724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4" name="Rectangle 8"/>
          <p:cNvSpPr>
            <a:spLocks noChangeArrowheads="1"/>
          </p:cNvSpPr>
          <p:nvPr userDrawn="1"/>
        </p:nvSpPr>
        <p:spPr bwMode="auto">
          <a:xfrm>
            <a:off x="0" y="5008974"/>
            <a:ext cx="9145588" cy="144000"/>
          </a:xfrm>
          <a:prstGeom prst="rect">
            <a:avLst/>
          </a:prstGeom>
          <a:solidFill>
            <a:schemeClr val="tx2">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lvl="0"/>
            <a:endParaRPr lang="zh-CN" altLang="zh-CN" b="0">
              <a:latin typeface="Calibri" pitchFamily="34" charset="0"/>
            </a:endParaRPr>
          </a:p>
        </p:txBody>
      </p:sp>
      <p:sp>
        <p:nvSpPr>
          <p:cNvPr id="4" name="Rectangle 7"/>
          <p:cNvSpPr>
            <a:spLocks noChangeArrowheads="1"/>
          </p:cNvSpPr>
          <p:nvPr userDrawn="1"/>
        </p:nvSpPr>
        <p:spPr bwMode="auto">
          <a:xfrm>
            <a:off x="-1588" y="1"/>
            <a:ext cx="9145588" cy="555526"/>
          </a:xfrm>
          <a:prstGeom prst="rect">
            <a:avLst/>
          </a:prstGeom>
          <a:solidFill>
            <a:schemeClr val="tx2">
              <a:lumMod val="60000"/>
              <a:lumOff val="40000"/>
            </a:schemeClr>
          </a:solidFill>
          <a:ln>
            <a:noFill/>
          </a:ln>
          <a:effectLst/>
          <a:extLst/>
        </p:spPr>
        <p:txBody>
          <a:bodyPr wrap="none" anchor="ctr"/>
          <a:lstStyle/>
          <a:p>
            <a:endParaRPr lang="zh-CN" altLang="zh-CN" sz="1800" b="0">
              <a:latin typeface="Calibri" pitchFamily="34" charset="0"/>
            </a:endParaRPr>
          </a:p>
        </p:txBody>
      </p:sp>
    </p:spTree>
    <p:extLst>
      <p:ext uri="{BB962C8B-B14F-4D97-AF65-F5344CB8AC3E}">
        <p14:creationId xmlns:p14="http://schemas.microsoft.com/office/powerpoint/2010/main" val="31230000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8039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3074" name="Picture 2" descr="E:\文语\1\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212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239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4" r:id="rId6"/>
    <p:sldLayoutId id="2147483653" r:id="rId7"/>
    <p:sldLayoutId id="2147483652" r:id="rId8"/>
    <p:sldLayoutId id="2147483655" r:id="rId9"/>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17" Type="http://schemas.openxmlformats.org/officeDocument/2006/relationships/image" Target="../media/image7.TIF"/><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17" Type="http://schemas.openxmlformats.org/officeDocument/2006/relationships/image" Target="../media/image8.TIF"/><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17" Type="http://schemas.openxmlformats.org/officeDocument/2006/relationships/image" Target="../media/image9.TIF"/><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7.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slide" Target="slide2.xml"/><Relationship Id="rId16" Type="http://schemas.openxmlformats.org/officeDocument/2006/relationships/slide" Target="slide33.xml"/><Relationship Id="rId1" Type="http://schemas.openxmlformats.org/officeDocument/2006/relationships/slideLayout" Target="../slideLayouts/slideLayout8.xml"/><Relationship Id="rId6" Type="http://schemas.openxmlformats.org/officeDocument/2006/relationships/slide" Target="slide10.xml"/><Relationship Id="rId11" Type="http://schemas.openxmlformats.org/officeDocument/2006/relationships/slide" Target="slide22.xml"/><Relationship Id="rId5" Type="http://schemas.openxmlformats.org/officeDocument/2006/relationships/slide" Target="slide8.xml"/><Relationship Id="rId15" Type="http://schemas.openxmlformats.org/officeDocument/2006/relationships/slide" Target="slide31.xml"/><Relationship Id="rId10" Type="http://schemas.openxmlformats.org/officeDocument/2006/relationships/slide" Target="slide19.xml"/><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50825" y="2211710"/>
            <a:ext cx="4631397" cy="707886"/>
          </a:xfrm>
          <a:prstGeom prst="rect">
            <a:avLst/>
          </a:prstGeom>
          <a:noFill/>
        </p:spPr>
        <p:txBody>
          <a:bodyPr wrap="none" rtlCol="0">
            <a:spAutoFit/>
          </a:bodyPr>
          <a:lstStyle/>
          <a:p>
            <a:pPr algn="ctr"/>
            <a:r>
              <a:rPr lang="zh-CN" altLang="zh-CN" sz="4000" b="1" dirty="0">
                <a:solidFill>
                  <a:srgbClr val="FF1111"/>
                </a:solidFill>
                <a:latin typeface="Times New Roman" pitchFamily="18" charset="0"/>
                <a:ea typeface="微软雅黑" pitchFamily="34" charset="-122"/>
                <a:cs typeface="Times New Roman" pitchFamily="18" charset="0"/>
              </a:rPr>
              <a:t>考点综合提升</a:t>
            </a:r>
            <a:r>
              <a:rPr lang="zh-CN" altLang="zh-CN" sz="4000" b="1" dirty="0" smtClean="0">
                <a:solidFill>
                  <a:srgbClr val="FF1111"/>
                </a:solidFill>
                <a:latin typeface="Times New Roman" pitchFamily="18" charset="0"/>
                <a:ea typeface="微软雅黑" pitchFamily="34" charset="-122"/>
                <a:cs typeface="Times New Roman" pitchFamily="18" charset="0"/>
              </a:rPr>
              <a:t>练</a:t>
            </a:r>
            <a:r>
              <a:rPr lang="en-US" altLang="zh-CN" sz="4000" b="1" dirty="0" smtClean="0">
                <a:solidFill>
                  <a:srgbClr val="FF1111"/>
                </a:solidFill>
                <a:latin typeface="Times New Roman" pitchFamily="18" charset="0"/>
                <a:ea typeface="微软雅黑" pitchFamily="34" charset="-122"/>
                <a:cs typeface="Times New Roman" pitchFamily="18" charset="0"/>
              </a:rPr>
              <a:t>(</a:t>
            </a:r>
            <a:r>
              <a:rPr lang="zh-CN" altLang="en-US" sz="4000" b="1" dirty="0" smtClean="0">
                <a:solidFill>
                  <a:srgbClr val="FF1111"/>
                </a:solidFill>
                <a:latin typeface="Times New Roman" pitchFamily="18" charset="0"/>
                <a:ea typeface="微软雅黑" pitchFamily="34" charset="-122"/>
                <a:cs typeface="Times New Roman" pitchFamily="18" charset="0"/>
              </a:rPr>
              <a:t>三</a:t>
            </a:r>
            <a:r>
              <a:rPr lang="en-US" altLang="zh-CN" sz="4000" b="1" dirty="0" smtClean="0">
                <a:solidFill>
                  <a:srgbClr val="FF1111"/>
                </a:solidFill>
                <a:latin typeface="Times New Roman" pitchFamily="18" charset="0"/>
                <a:ea typeface="微软雅黑" pitchFamily="34" charset="-122"/>
                <a:cs typeface="Times New Roman" pitchFamily="18" charset="0"/>
              </a:rPr>
              <a:t>)</a:t>
            </a:r>
            <a:endParaRPr lang="zh-CN" altLang="zh-CN" sz="4000" b="1" dirty="0">
              <a:solidFill>
                <a:srgbClr val="FF1111"/>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4051358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296" y="506378"/>
            <a:ext cx="8769291" cy="616579"/>
          </a:xfrm>
          <a:prstGeom prst="rect">
            <a:avLst/>
          </a:prstGeom>
          <a:noFill/>
        </p:spPr>
        <p:txBody>
          <a:bodyPr wrap="square" rtlCol="0">
            <a:spAutoFit/>
          </a:bodyPr>
          <a:lstStyle/>
          <a:p>
            <a:pPr algn="just">
              <a:lnSpc>
                <a:spcPct val="150000"/>
              </a:lnSpc>
              <a:spcAft>
                <a:spcPts val="0"/>
              </a:spcAft>
            </a:pPr>
            <a:r>
              <a:rPr lang="en-US" altLang="zh-CN" sz="2600" dirty="0">
                <a:latin typeface="Times New Roman"/>
                <a:ea typeface="华文细黑"/>
              </a:rPr>
              <a:t>5.</a:t>
            </a:r>
            <a:r>
              <a:rPr lang="zh-CN" altLang="zh-CN" sz="2600" dirty="0">
                <a:latin typeface="Times New Roman"/>
                <a:ea typeface="华文细黑"/>
                <a:cs typeface="Times New Roman"/>
              </a:rPr>
              <a:t>阅读下面的漫画，在横线上写出合适的语句。</a:t>
            </a:r>
            <a:endParaRPr lang="zh-CN" altLang="zh-CN" sz="1050" kern="100" dirty="0">
              <a:effectLst/>
              <a:latin typeface="宋体"/>
              <a:cs typeface="Courier New"/>
            </a:endParaRPr>
          </a:p>
        </p:txBody>
      </p:sp>
      <p:sp>
        <p:nvSpPr>
          <p:cNvPr id="49"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0"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1" name="表格 50"/>
          <p:cNvGraphicFramePr>
            <a:graphicFrameLocks noGrp="1"/>
          </p:cNvGraphicFramePr>
          <p:nvPr>
            <p:extLst>
              <p:ext uri="{D42A27DB-BD31-4B8C-83A1-F6EECF244321}">
                <p14:modId xmlns:p14="http://schemas.microsoft.com/office/powerpoint/2010/main" val="229817857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2" name="TextBox 51">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3" name="TextBox 52">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4" name="TextBox 53">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5" name="TextBox 54">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6" name="TextBox 55">
            <a:hlinkClick r:id="rId6" action="ppaction://hlinksldjump"/>
          </p:cNvPr>
          <p:cNvSpPr txBox="1"/>
          <p:nvPr/>
        </p:nvSpPr>
        <p:spPr>
          <a:xfrm>
            <a:off x="272265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7" name="TextBox 56">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8" name="TextBox 57">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9" name="TextBox 58">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0" name="TextBox 59">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1" name="TextBox 60">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2" name="TextBox 61">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3" name="TextBox 62">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4" name="TextBox 63">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5" name="TextBox 64">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6" name="TextBox 65">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 name="矩形 2"/>
          <p:cNvSpPr/>
          <p:nvPr/>
        </p:nvSpPr>
        <p:spPr>
          <a:xfrm>
            <a:off x="205009" y="3607445"/>
            <a:ext cx="8733982" cy="692497"/>
          </a:xfrm>
          <a:prstGeom prst="rect">
            <a:avLst/>
          </a:prstGeom>
        </p:spPr>
        <p:txBody>
          <a:bodyPr>
            <a:spAutoFit/>
          </a:bodyPr>
          <a:lstStyle/>
          <a:p>
            <a:pPr algn="just">
              <a:lnSpc>
                <a:spcPct val="150000"/>
              </a:lnSpc>
              <a:spcAft>
                <a:spcPts val="0"/>
              </a:spcAft>
            </a:pPr>
            <a:r>
              <a:rPr lang="zh-CN" altLang="zh-CN" sz="2600" dirty="0">
                <a:latin typeface="Times New Roman"/>
                <a:ea typeface="华文细黑"/>
                <a:cs typeface="Times New Roman"/>
              </a:rPr>
              <a:t>这幅漫画形象地提醒人们：</a:t>
            </a:r>
            <a:r>
              <a:rPr lang="en-US" altLang="zh-CN" sz="2600" dirty="0" smtClean="0">
                <a:latin typeface="Times New Roman"/>
                <a:ea typeface="华文细黑"/>
              </a:rPr>
              <a:t>__________________________</a:t>
            </a:r>
            <a:endParaRPr lang="en-US" altLang="zh-CN" sz="2600" dirty="0" smtClean="0">
              <a:solidFill>
                <a:prstClr val="black"/>
              </a:solidFill>
              <a:latin typeface="Times New Roman"/>
              <a:ea typeface="华文细黑"/>
            </a:endParaRPr>
          </a:p>
        </p:txBody>
      </p:sp>
      <p:pic>
        <p:nvPicPr>
          <p:cNvPr id="25" name="图片 24" descr="\\杨绘绘\f\杨绘绘\幻灯片原文件\一轮语文（全国）\16W.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19361" y="1322640"/>
            <a:ext cx="2105279" cy="2234362"/>
          </a:xfrm>
          <a:prstGeom prst="rect">
            <a:avLst/>
          </a:prstGeom>
          <a:noFill/>
          <a:ln>
            <a:noFill/>
          </a:ln>
        </p:spPr>
      </p:pic>
    </p:spTree>
    <p:extLst>
      <p:ext uri="{BB962C8B-B14F-4D97-AF65-F5344CB8AC3E}">
        <p14:creationId xmlns:p14="http://schemas.microsoft.com/office/powerpoint/2010/main" val="3405922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596" y="820178"/>
            <a:ext cx="8596501" cy="3017236"/>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示例一</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人生就像下棋，一步失误全盘皆输。</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示例二</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下棋不能悔棋，人生也不能重来。</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示例三</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下棋须要深思</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多思</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，人生也须深谋远虑</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人生要有自己的通盘规划</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示例四</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下棋要遵守规则，做人也要遵守规则。</a:t>
            </a:r>
            <a:endParaRPr lang="zh-CN" altLang="zh-CN" sz="2600" kern="100" dirty="0">
              <a:effectLst/>
              <a:latin typeface="宋体"/>
              <a:cs typeface="Courier New"/>
            </a:endParaRPr>
          </a:p>
        </p:txBody>
      </p:sp>
      <p:sp>
        <p:nvSpPr>
          <p:cNvPr id="49"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0"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1" name="表格 50"/>
          <p:cNvGraphicFramePr>
            <a:graphicFrameLocks noGrp="1"/>
          </p:cNvGraphicFramePr>
          <p:nvPr>
            <p:extLst>
              <p:ext uri="{D42A27DB-BD31-4B8C-83A1-F6EECF244321}">
                <p14:modId xmlns:p14="http://schemas.microsoft.com/office/powerpoint/2010/main" val="198946137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2" name="TextBox 51">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3" name="TextBox 52">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4" name="TextBox 53">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5" name="TextBox 54">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6" name="TextBox 55">
            <a:hlinkClick r:id="rId6" action="ppaction://hlinksldjump"/>
          </p:cNvPr>
          <p:cNvSpPr txBox="1"/>
          <p:nvPr/>
        </p:nvSpPr>
        <p:spPr>
          <a:xfrm>
            <a:off x="272265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7" name="TextBox 56">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8" name="TextBox 57">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9" name="TextBox 58">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0" name="TextBox 59">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1" name="TextBox 60">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2" name="TextBox 61">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3" name="TextBox 62">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4" name="TextBox 63">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5" name="TextBox 64">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6" name="TextBox 65">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529305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617" y="544478"/>
            <a:ext cx="8714896" cy="3693319"/>
          </a:xfrm>
          <a:prstGeom prst="rect">
            <a:avLst/>
          </a:prstGeom>
          <a:noFill/>
        </p:spPr>
        <p:txBody>
          <a:bodyPr wrap="square" rtlCol="0">
            <a:spAutoFit/>
          </a:bodyPr>
          <a:lstStyle/>
          <a:p>
            <a:pPr algn="just">
              <a:lnSpc>
                <a:spcPct val="150000"/>
              </a:lnSpc>
              <a:spcAft>
                <a:spcPts val="0"/>
              </a:spcAft>
            </a:pPr>
            <a:r>
              <a:rPr lang="zh-CN" altLang="zh-CN" sz="2600" kern="100" dirty="0">
                <a:latin typeface="Times New Roman"/>
                <a:ea typeface="华文细黑"/>
                <a:cs typeface="Times New Roman"/>
              </a:rPr>
              <a:t>题组二</a:t>
            </a:r>
            <a:endParaRPr lang="zh-CN" altLang="zh-CN" sz="105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6.</a:t>
            </a:r>
            <a:r>
              <a:rPr lang="zh-CN" altLang="zh-CN" sz="2600" kern="100" dirty="0">
                <a:latin typeface="Times New Roman"/>
                <a:ea typeface="华文细黑"/>
                <a:cs typeface="Times New Roman"/>
              </a:rPr>
              <a:t>仿照下面的例句，自选话题，另写一段话，要求句式与例句相同。</a:t>
            </a:r>
            <a:endParaRPr lang="zh-CN" altLang="zh-CN" sz="105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我</a:t>
            </a:r>
            <a:r>
              <a:rPr lang="zh-CN" altLang="zh-CN" sz="2600" kern="100" dirty="0">
                <a:latin typeface="Times New Roman"/>
                <a:ea typeface="华文细黑"/>
                <a:cs typeface="Times New Roman"/>
              </a:rPr>
              <a:t>不去想是否能够成功，既然选择了远方，便只顾风雨兼程；我不去想能否赢得爱情，既然钟情于玫瑰，就勇敢地吐露真诚</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sp>
        <p:nvSpPr>
          <p:cNvPr id="4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9" name="表格 48"/>
          <p:cNvGraphicFramePr>
            <a:graphicFrameLocks noGrp="1"/>
          </p:cNvGraphicFramePr>
          <p:nvPr>
            <p:extLst>
              <p:ext uri="{D42A27DB-BD31-4B8C-83A1-F6EECF244321}">
                <p14:modId xmlns:p14="http://schemas.microsoft.com/office/powerpoint/2010/main" val="198946137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TextBox 49">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1" name="TextBox 50">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2" name="TextBox 5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3" name="TextBox 5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4" name="TextBox 5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5" name="TextBox 54">
            <a:hlinkClick r:id="rId7" action="ppaction://hlinksldjump"/>
          </p:cNvPr>
          <p:cNvSpPr txBox="1"/>
          <p:nvPr/>
        </p:nvSpPr>
        <p:spPr>
          <a:xfrm>
            <a:off x="3304558"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6" name="TextBox 55">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7" name="TextBox 56">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8" name="TextBox 57">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9" name="TextBox 58">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0" name="TextBox 59">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1" name="TextBox 60">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2" name="TextBox 61">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3" name="TextBox 62">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4" name="TextBox 63">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280508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7"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8" name="表格 47"/>
          <p:cNvGraphicFramePr>
            <a:graphicFrameLocks noGrp="1"/>
          </p:cNvGraphicFramePr>
          <p:nvPr>
            <p:extLst>
              <p:ext uri="{D42A27DB-BD31-4B8C-83A1-F6EECF244321}">
                <p14:modId xmlns:p14="http://schemas.microsoft.com/office/powerpoint/2010/main" val="395349956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Box 48">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0" name="TextBox 49">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1" name="TextBox 50">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2" name="TextBox 51">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3" name="TextBox 52">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4" name="TextBox 53">
            <a:hlinkClick r:id="rId7" action="ppaction://hlinksldjump"/>
          </p:cNvPr>
          <p:cNvSpPr txBox="1"/>
          <p:nvPr/>
        </p:nvSpPr>
        <p:spPr>
          <a:xfrm>
            <a:off x="3304558"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5" name="TextBox 54">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6" name="TextBox 55">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7" name="TextBox 56">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8" name="TextBox 57">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9" name="TextBox 5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0" name="TextBox 5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1" name="TextBox 6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2" name="TextBox 6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3" name="TextBox 6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7" name="TextBox 36"/>
          <p:cNvSpPr txBox="1"/>
          <p:nvPr/>
        </p:nvSpPr>
        <p:spPr>
          <a:xfrm>
            <a:off x="231753" y="835303"/>
            <a:ext cx="8682466" cy="1816075"/>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我不去想是否能够如愿，既然树立了目标，便只顾一往无前；我不去想能否飞得更远，既然执着于蓝天，就纵情地扇动翅膀。</a:t>
            </a:r>
            <a:endParaRPr lang="zh-CN" altLang="zh-CN" sz="2600" kern="100" dirty="0">
              <a:effectLst/>
              <a:latin typeface="宋体"/>
              <a:cs typeface="Courier New"/>
            </a:endParaRPr>
          </a:p>
        </p:txBody>
      </p:sp>
    </p:spTree>
    <p:extLst>
      <p:ext uri="{BB962C8B-B14F-4D97-AF65-F5344CB8AC3E}">
        <p14:creationId xmlns:p14="http://schemas.microsoft.com/office/powerpoint/2010/main" val="1865222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060" y="811614"/>
            <a:ext cx="8856984" cy="3416320"/>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7.</a:t>
            </a:r>
            <a:r>
              <a:rPr lang="zh-CN" altLang="zh-CN" sz="2400" kern="100" dirty="0">
                <a:latin typeface="Times New Roman"/>
                <a:ea typeface="华文细黑"/>
                <a:cs typeface="Times New Roman"/>
              </a:rPr>
              <a:t>在下面一段文字横线处补写恰当的语句，使整段文字语意完整连贯，内容贴切，逻辑严密。每处不超过</a:t>
            </a:r>
            <a:r>
              <a:rPr lang="en-US" altLang="zh-CN" sz="2400" kern="100" dirty="0">
                <a:latin typeface="Times New Roman"/>
                <a:ea typeface="华文细黑"/>
                <a:cs typeface="Courier New"/>
              </a:rPr>
              <a:t>20</a:t>
            </a:r>
            <a:r>
              <a:rPr lang="zh-CN" altLang="zh-CN" sz="2400" kern="100" dirty="0">
                <a:latin typeface="Times New Roman"/>
                <a:ea typeface="华文细黑"/>
                <a:cs typeface="Times New Roman"/>
              </a:rPr>
              <a:t>个字。</a:t>
            </a:r>
            <a:endParaRPr lang="zh-CN" altLang="zh-CN" sz="2400" kern="100" dirty="0">
              <a:latin typeface="宋体"/>
              <a:cs typeface="Courier New"/>
            </a:endParaRPr>
          </a:p>
          <a:p>
            <a:pPr>
              <a:lnSpc>
                <a:spcPct val="150000"/>
              </a:lnSpc>
            </a:pPr>
            <a:r>
              <a:rPr lang="en-US" altLang="zh-CN" sz="2400" dirty="0" smtClean="0">
                <a:latin typeface="Times New Roman"/>
                <a:ea typeface="华文细黑"/>
                <a:cs typeface="Times New Roman"/>
              </a:rPr>
              <a:t>        </a:t>
            </a:r>
            <a:r>
              <a:rPr lang="zh-CN" altLang="zh-CN" sz="2400" dirty="0" smtClean="0">
                <a:latin typeface="Times New Roman"/>
                <a:ea typeface="华文细黑"/>
                <a:cs typeface="Times New Roman"/>
              </a:rPr>
              <a:t>通草</a:t>
            </a:r>
            <a:r>
              <a:rPr lang="zh-CN" altLang="zh-CN" sz="2400" dirty="0">
                <a:latin typeface="Times New Roman"/>
                <a:ea typeface="华文细黑"/>
                <a:cs typeface="Times New Roman"/>
              </a:rPr>
              <a:t>水彩画的兴衰有一个过程，</a:t>
            </a:r>
            <a:r>
              <a:rPr lang="en-US" altLang="zh-CN" sz="2400" dirty="0">
                <a:latin typeface="宋体"/>
                <a:ea typeface="华文细黑"/>
                <a:cs typeface="Times New Roman"/>
              </a:rPr>
              <a:t>①</a:t>
            </a:r>
            <a:r>
              <a:rPr lang="en-US" altLang="zh-CN" sz="2400" dirty="0">
                <a:latin typeface="Times New Roman"/>
                <a:ea typeface="华文细黑"/>
              </a:rPr>
              <a:t>______________________</a:t>
            </a:r>
            <a:r>
              <a:rPr lang="zh-CN" altLang="zh-CN" sz="2400" dirty="0">
                <a:latin typeface="Times New Roman"/>
                <a:ea typeface="华文细黑"/>
                <a:cs typeface="Times New Roman"/>
              </a:rPr>
              <a:t>。早在两三百年前，欧洲掀起了一股</a:t>
            </a:r>
            <a:r>
              <a:rPr lang="en-US" altLang="zh-CN" sz="2400" dirty="0">
                <a:latin typeface="宋体"/>
                <a:ea typeface="华文细黑"/>
                <a:cs typeface="Times New Roman"/>
              </a:rPr>
              <a:t>“</a:t>
            </a:r>
            <a:r>
              <a:rPr lang="zh-CN" altLang="zh-CN" sz="2400" dirty="0">
                <a:latin typeface="Times New Roman"/>
                <a:ea typeface="华文细黑"/>
                <a:cs typeface="Times New Roman"/>
              </a:rPr>
              <a:t>中国风</a:t>
            </a:r>
            <a:r>
              <a:rPr lang="en-US" altLang="zh-CN" sz="2400" dirty="0">
                <a:latin typeface="宋体"/>
                <a:ea typeface="华文细黑"/>
                <a:cs typeface="Times New Roman"/>
              </a:rPr>
              <a:t>”</a:t>
            </a:r>
            <a:r>
              <a:rPr lang="zh-CN" altLang="zh-CN" sz="2400" dirty="0">
                <a:latin typeface="Times New Roman"/>
                <a:ea typeface="华文细黑"/>
                <a:cs typeface="Times New Roman"/>
              </a:rPr>
              <a:t>，东方社会风情引起了西方世界的极大关注。在摄影技术尚未发明和普及之前，到访中国的西方人迫切希望能将自己的所见所闻真实完整地带回</a:t>
            </a:r>
            <a:r>
              <a:rPr lang="zh-CN" altLang="zh-CN" sz="2400" dirty="0" smtClean="0">
                <a:latin typeface="Times New Roman"/>
                <a:ea typeface="华文细黑"/>
                <a:cs typeface="Times New Roman"/>
              </a:rPr>
              <a:t>本</a:t>
            </a:r>
            <a:endParaRPr lang="zh-CN" altLang="zh-CN" sz="2400" kern="100" dirty="0">
              <a:latin typeface="宋体"/>
              <a:cs typeface="Courier New"/>
            </a:endParaRPr>
          </a:p>
        </p:txBody>
      </p:sp>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395349956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00858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6627" y="741070"/>
            <a:ext cx="8769291" cy="3739485"/>
          </a:xfrm>
          <a:prstGeom prst="rect">
            <a:avLst/>
          </a:prstGeom>
          <a:noFill/>
        </p:spPr>
        <p:txBody>
          <a:bodyPr wrap="square" rtlCol="0">
            <a:spAutoFit/>
          </a:bodyPr>
          <a:lstStyle/>
          <a:p>
            <a:pPr lvl="0">
              <a:lnSpc>
                <a:spcPct val="150000"/>
              </a:lnSpc>
            </a:pPr>
            <a:r>
              <a:rPr lang="zh-CN" altLang="zh-CN" sz="2800" dirty="0">
                <a:latin typeface="Times New Roman"/>
                <a:ea typeface="华文细黑"/>
                <a:cs typeface="Times New Roman"/>
              </a:rPr>
              <a:t>国，</a:t>
            </a:r>
            <a:r>
              <a:rPr lang="zh-CN" altLang="zh-CN" sz="2600" dirty="0" smtClean="0">
                <a:solidFill>
                  <a:prstClr val="black"/>
                </a:solidFill>
                <a:latin typeface="Times New Roman"/>
                <a:ea typeface="华文细黑"/>
                <a:cs typeface="Times New Roman"/>
              </a:rPr>
              <a:t>传递</a:t>
            </a:r>
            <a:r>
              <a:rPr lang="zh-CN" altLang="zh-CN" sz="2600" dirty="0">
                <a:solidFill>
                  <a:prstClr val="black"/>
                </a:solidFill>
                <a:latin typeface="Times New Roman"/>
                <a:ea typeface="华文细黑"/>
                <a:cs typeface="Times New Roman"/>
              </a:rPr>
              <a:t>给亲朋好友。</a:t>
            </a:r>
            <a:r>
              <a:rPr lang="en-US" altLang="zh-CN" sz="2600" dirty="0">
                <a:solidFill>
                  <a:prstClr val="black"/>
                </a:solidFill>
                <a:latin typeface="宋体"/>
                <a:ea typeface="华文细黑"/>
                <a:cs typeface="Times New Roman"/>
              </a:rPr>
              <a:t>②</a:t>
            </a:r>
            <a:r>
              <a:rPr lang="en-US" altLang="zh-CN" sz="2600" dirty="0">
                <a:solidFill>
                  <a:prstClr val="black"/>
                </a:solidFill>
                <a:latin typeface="Times New Roman"/>
                <a:ea typeface="华文细黑"/>
              </a:rPr>
              <a:t>________________________</a:t>
            </a:r>
            <a:r>
              <a:rPr lang="zh-CN" altLang="zh-CN" sz="2600" dirty="0">
                <a:solidFill>
                  <a:prstClr val="black"/>
                </a:solidFill>
                <a:latin typeface="Times New Roman"/>
                <a:ea typeface="华文细黑"/>
                <a:cs typeface="Times New Roman"/>
              </a:rPr>
              <a:t>，广州十三行召集的民间画匠在西洋画风画法的影响下，积极主动地将西方绘画原理引入到本土画作中，</a:t>
            </a:r>
            <a:r>
              <a:rPr lang="en-US" altLang="zh-CN" sz="2600" dirty="0" smtClean="0">
                <a:solidFill>
                  <a:prstClr val="black"/>
                </a:solidFill>
                <a:latin typeface="宋体"/>
                <a:ea typeface="华文细黑"/>
                <a:cs typeface="Times New Roman"/>
              </a:rPr>
              <a:t>③</a:t>
            </a:r>
            <a:r>
              <a:rPr lang="en-US" altLang="zh-CN" sz="2600" dirty="0" smtClean="0">
                <a:solidFill>
                  <a:prstClr val="black"/>
                </a:solidFill>
                <a:latin typeface="Times New Roman"/>
                <a:ea typeface="华文细黑"/>
              </a:rPr>
              <a:t>______________</a:t>
            </a:r>
            <a:r>
              <a:rPr lang="zh-CN" altLang="zh-CN" sz="2600" dirty="0" smtClean="0">
                <a:solidFill>
                  <a:prstClr val="black"/>
                </a:solidFill>
                <a:latin typeface="Times New Roman"/>
                <a:ea typeface="华文细黑"/>
                <a:cs typeface="Times New Roman"/>
              </a:rPr>
              <a:t>。</a:t>
            </a:r>
            <a:endParaRPr lang="en-US" altLang="zh-CN" sz="2600" kern="100" dirty="0">
              <a:solidFill>
                <a:prstClr val="black"/>
              </a:solidFill>
              <a:latin typeface="宋体"/>
              <a:cs typeface="Courier New"/>
            </a:endParaRPr>
          </a:p>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①</a:t>
            </a:r>
            <a:r>
              <a:rPr lang="zh-CN" altLang="zh-CN" sz="2600" kern="100" dirty="0">
                <a:solidFill>
                  <a:srgbClr val="E46C0A"/>
                </a:solidFill>
                <a:latin typeface="Times New Roman"/>
                <a:ea typeface="华文细黑"/>
                <a:cs typeface="Times New Roman"/>
              </a:rPr>
              <a:t>这个过程是与西方人有着密切关系的　</a:t>
            </a:r>
            <a:r>
              <a:rPr lang="en-US" altLang="zh-CN" sz="2600" kern="100" dirty="0">
                <a:solidFill>
                  <a:srgbClr val="E46C0A"/>
                </a:solidFill>
                <a:latin typeface="宋体"/>
                <a:ea typeface="华文细黑"/>
                <a:cs typeface="Times New Roman"/>
              </a:rPr>
              <a:t>②</a:t>
            </a:r>
            <a:r>
              <a:rPr lang="zh-CN" altLang="zh-CN" sz="2600" kern="100" dirty="0">
                <a:solidFill>
                  <a:srgbClr val="E46C0A"/>
                </a:solidFill>
                <a:latin typeface="Times New Roman"/>
                <a:ea typeface="华文细黑"/>
                <a:cs typeface="Times New Roman"/>
              </a:rPr>
              <a:t>正是在这股</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中国风</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的影响下　</a:t>
            </a:r>
            <a:r>
              <a:rPr lang="en-US" altLang="zh-CN" sz="2600" kern="100" dirty="0">
                <a:solidFill>
                  <a:srgbClr val="E46C0A"/>
                </a:solidFill>
                <a:latin typeface="宋体"/>
                <a:ea typeface="华文细黑"/>
                <a:cs typeface="Times New Roman"/>
              </a:rPr>
              <a:t>③</a:t>
            </a:r>
            <a:r>
              <a:rPr lang="zh-CN" altLang="zh-CN" sz="2600" kern="100" dirty="0">
                <a:solidFill>
                  <a:srgbClr val="E46C0A"/>
                </a:solidFill>
                <a:latin typeface="Times New Roman"/>
                <a:ea typeface="华文细黑"/>
                <a:cs typeface="Times New Roman"/>
              </a:rPr>
              <a:t>创造了</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融东西画风于一体的</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通草</a:t>
            </a:r>
            <a:r>
              <a:rPr lang="zh-CN" altLang="zh-CN" sz="2600" kern="100" dirty="0" smtClean="0">
                <a:solidFill>
                  <a:srgbClr val="E46C0A"/>
                </a:solidFill>
                <a:latin typeface="Times New Roman"/>
                <a:ea typeface="华文细黑"/>
                <a:cs typeface="Times New Roman"/>
              </a:rPr>
              <a:t>水彩画</a:t>
            </a:r>
            <a:endParaRPr lang="zh-CN" altLang="zh-CN" sz="2600" kern="100" dirty="0">
              <a:latin typeface="宋体"/>
              <a:cs typeface="Courier New"/>
            </a:endParaRPr>
          </a:p>
        </p:txBody>
      </p:sp>
      <p:sp>
        <p:nvSpPr>
          <p:cNvPr id="4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9" name="表格 48"/>
          <p:cNvGraphicFramePr>
            <a:graphicFrameLocks noGrp="1"/>
          </p:cNvGraphicFramePr>
          <p:nvPr>
            <p:extLst>
              <p:ext uri="{D42A27DB-BD31-4B8C-83A1-F6EECF244321}">
                <p14:modId xmlns:p14="http://schemas.microsoft.com/office/powerpoint/2010/main" val="240936297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TextBox 49">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1" name="TextBox 50">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2" name="TextBox 5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3" name="TextBox 5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4" name="TextBox 5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5" name="TextBox 54">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6" name="TextBox 55">
            <a:hlinkClick r:id="rId8" action="ppaction://hlinksldjump"/>
          </p:cNvPr>
          <p:cNvSpPr txBox="1"/>
          <p:nvPr/>
        </p:nvSpPr>
        <p:spPr>
          <a:xfrm>
            <a:off x="3888242" y="87054"/>
            <a:ext cx="568189" cy="335202"/>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7" name="TextBox 56">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8" name="TextBox 57">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9" name="TextBox 58">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0" name="TextBox 59">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1" name="TextBox 60">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2" name="TextBox 61">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3" name="TextBox 62">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4" name="TextBox 63">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69877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715" y="509806"/>
            <a:ext cx="8682466" cy="4524315"/>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8.</a:t>
            </a:r>
            <a:r>
              <a:rPr lang="zh-CN" altLang="zh-CN" sz="2400" kern="100" dirty="0">
                <a:latin typeface="Times New Roman"/>
                <a:ea typeface="华文细黑"/>
                <a:cs typeface="Times New Roman"/>
              </a:rPr>
              <a:t>刘小龙是一位快递送货员，现在正在给赵匀大爷家送货。交货过程中两人有简短的交谈，下面是他们交谈的部分内容。请你补写出其中的空缺部分。要求：符合情境，简明得体，正确使用标点符号。</a:t>
            </a:r>
            <a:endParaRPr lang="zh-CN" altLang="zh-CN" sz="2400" kern="100" dirty="0">
              <a:latin typeface="宋体"/>
              <a:cs typeface="Courier New"/>
            </a:endParaRPr>
          </a:p>
          <a:p>
            <a:pPr algn="just">
              <a:lnSpc>
                <a:spcPct val="150000"/>
              </a:lnSpc>
              <a:spcAft>
                <a:spcPts val="0"/>
              </a:spcAft>
            </a:pPr>
            <a:r>
              <a:rPr lang="zh-CN" altLang="zh-CN" sz="2400" kern="100" dirty="0">
                <a:latin typeface="Times New Roman"/>
                <a:ea typeface="华文细黑"/>
                <a:cs typeface="Times New Roman"/>
              </a:rPr>
              <a:t>刘小龙：</a:t>
            </a:r>
            <a:r>
              <a:rPr lang="en-US" altLang="zh-CN" sz="2400" kern="100" dirty="0" smtClean="0">
                <a:latin typeface="宋体"/>
                <a:ea typeface="华文细黑"/>
                <a:cs typeface="Times New Roman"/>
              </a:rPr>
              <a:t>①</a:t>
            </a:r>
            <a:r>
              <a:rPr lang="en-US" altLang="zh-CN" sz="2400" kern="100" dirty="0" smtClean="0">
                <a:latin typeface="Times New Roman"/>
                <a:ea typeface="华文细黑"/>
                <a:cs typeface="Courier New"/>
              </a:rPr>
              <a:t>____________________________________________</a:t>
            </a:r>
            <a:endParaRPr lang="zh-CN" altLang="zh-CN" sz="2400" kern="100" dirty="0">
              <a:latin typeface="宋体"/>
              <a:cs typeface="Courier New"/>
            </a:endParaRPr>
          </a:p>
          <a:p>
            <a:pPr algn="just">
              <a:lnSpc>
                <a:spcPct val="150000"/>
              </a:lnSpc>
              <a:spcAft>
                <a:spcPts val="0"/>
              </a:spcAft>
            </a:pPr>
            <a:r>
              <a:rPr lang="zh-CN" altLang="zh-CN" sz="2400" kern="100" dirty="0">
                <a:latin typeface="Times New Roman"/>
                <a:ea typeface="华文细黑"/>
                <a:cs typeface="Times New Roman"/>
              </a:rPr>
              <a:t>赵大爷：哦，我是。谁寄给我的东西呢？</a:t>
            </a:r>
            <a:endParaRPr lang="zh-CN" altLang="zh-CN" sz="2400" kern="100" dirty="0">
              <a:latin typeface="宋体"/>
              <a:cs typeface="Courier New"/>
            </a:endParaRPr>
          </a:p>
          <a:p>
            <a:pPr algn="just">
              <a:lnSpc>
                <a:spcPct val="150000"/>
              </a:lnSpc>
              <a:spcAft>
                <a:spcPts val="0"/>
              </a:spcAft>
            </a:pPr>
            <a:r>
              <a:rPr lang="zh-CN" altLang="zh-CN" sz="2400" kern="100" dirty="0">
                <a:latin typeface="Times New Roman"/>
                <a:ea typeface="华文细黑"/>
                <a:cs typeface="Times New Roman"/>
              </a:rPr>
              <a:t>刘小龙：寄件人的名字在这儿，您先看看。要是没问题，就</a:t>
            </a:r>
            <a:r>
              <a:rPr lang="zh-CN" altLang="zh-CN" sz="2400" kern="100" dirty="0" smtClean="0">
                <a:latin typeface="Times New Roman"/>
                <a:ea typeface="华文细黑"/>
                <a:cs typeface="Times New Roman"/>
              </a:rPr>
              <a:t>在</a:t>
            </a:r>
            <a:endParaRPr lang="en-US" altLang="zh-CN" sz="2400" kern="100" dirty="0" smtClean="0">
              <a:latin typeface="Times New Roman"/>
              <a:ea typeface="华文细黑"/>
              <a:cs typeface="Times New Roman"/>
            </a:endParaRPr>
          </a:p>
          <a:p>
            <a:pPr algn="just">
              <a:lnSpc>
                <a:spcPct val="150000"/>
              </a:lnSpc>
              <a:spcAft>
                <a:spcPts val="0"/>
              </a:spcAft>
            </a:pPr>
            <a:r>
              <a:rPr lang="en-US" altLang="zh-CN" sz="2400" kern="100" dirty="0">
                <a:latin typeface="Times New Roman"/>
                <a:ea typeface="华文细黑"/>
                <a:cs typeface="Times New Roman"/>
              </a:rPr>
              <a:t> </a:t>
            </a:r>
            <a:r>
              <a:rPr lang="en-US" altLang="zh-CN" sz="2400" kern="100" dirty="0" smtClean="0">
                <a:latin typeface="Times New Roman"/>
                <a:ea typeface="华文细黑"/>
                <a:cs typeface="Times New Roman"/>
              </a:rPr>
              <a:t>               </a:t>
            </a:r>
            <a:r>
              <a:rPr lang="zh-CN" altLang="zh-CN" sz="2400" kern="100" dirty="0" smtClean="0">
                <a:latin typeface="Times New Roman"/>
                <a:ea typeface="华文细黑"/>
                <a:cs typeface="Times New Roman"/>
              </a:rPr>
              <a:t>这儿</a:t>
            </a:r>
            <a:r>
              <a:rPr lang="zh-CN" altLang="zh-CN" sz="2400" kern="100" dirty="0">
                <a:latin typeface="Times New Roman"/>
                <a:ea typeface="华文细黑"/>
                <a:cs typeface="Times New Roman"/>
              </a:rPr>
              <a:t>签收。</a:t>
            </a:r>
            <a:endParaRPr lang="zh-CN" altLang="zh-CN" sz="2400" kern="100" dirty="0">
              <a:effectLst/>
              <a:latin typeface="宋体"/>
              <a:cs typeface="Courier New"/>
            </a:endParaRPr>
          </a:p>
        </p:txBody>
      </p:sp>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240936297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3705359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620" y="616486"/>
            <a:ext cx="8596501" cy="4293483"/>
          </a:xfrm>
          <a:prstGeom prst="rect">
            <a:avLst/>
          </a:prstGeom>
          <a:noFill/>
        </p:spPr>
        <p:txBody>
          <a:bodyPr wrap="square" rtlCol="0">
            <a:spAutoFit/>
          </a:bodyPr>
          <a:lstStyle/>
          <a:p>
            <a:pPr algn="just">
              <a:lnSpc>
                <a:spcPct val="150000"/>
              </a:lnSpc>
              <a:spcAft>
                <a:spcPts val="0"/>
              </a:spcAft>
            </a:pPr>
            <a:r>
              <a:rPr lang="zh-CN" altLang="zh-CN" sz="2600" kern="100" dirty="0">
                <a:latin typeface="Times New Roman"/>
                <a:ea typeface="华文细黑"/>
                <a:cs typeface="Times New Roman"/>
              </a:rPr>
              <a:t>赵大爷：</a:t>
            </a:r>
            <a:r>
              <a:rPr lang="en-US" altLang="zh-CN" sz="2600" kern="100" dirty="0" smtClean="0">
                <a:latin typeface="宋体"/>
                <a:ea typeface="华文细黑"/>
                <a:cs typeface="Times New Roman"/>
              </a:rPr>
              <a:t>②</a:t>
            </a:r>
            <a:r>
              <a:rPr lang="en-US" altLang="zh-CN" sz="2600" kern="100" dirty="0" smtClean="0">
                <a:latin typeface="Times New Roman"/>
                <a:ea typeface="华文细黑"/>
                <a:cs typeface="Courier New"/>
              </a:rPr>
              <a:t>_______________________________________</a:t>
            </a:r>
            <a:endParaRPr lang="zh-CN" altLang="zh-CN" sz="2600" kern="100" dirty="0">
              <a:latin typeface="宋体"/>
              <a:cs typeface="Courier New"/>
            </a:endParaRPr>
          </a:p>
          <a:p>
            <a:pPr algn="just">
              <a:lnSpc>
                <a:spcPct val="150000"/>
              </a:lnSpc>
              <a:spcAft>
                <a:spcPts val="0"/>
              </a:spcAft>
            </a:pPr>
            <a:r>
              <a:rPr lang="zh-CN" altLang="zh-CN" sz="2600" kern="100" dirty="0">
                <a:latin typeface="Times New Roman"/>
                <a:ea typeface="华文细黑"/>
                <a:cs typeface="Times New Roman"/>
              </a:rPr>
              <a:t>刘小龙：您女儿挺孝顺啊，</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含笑，再次提醒</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大爷，</a:t>
            </a:r>
            <a:r>
              <a:rPr lang="zh-CN" altLang="zh-CN" sz="2600" kern="100" dirty="0" smtClean="0">
                <a:latin typeface="Times New Roman"/>
                <a:ea typeface="华文细黑"/>
                <a:cs typeface="Times New Roman"/>
              </a:rPr>
              <a:t>要是</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没</a:t>
            </a:r>
            <a:r>
              <a:rPr lang="zh-CN" altLang="zh-CN" sz="2600" kern="100" dirty="0">
                <a:latin typeface="Times New Roman"/>
                <a:ea typeface="华文细黑"/>
                <a:cs typeface="Times New Roman"/>
              </a:rPr>
              <a:t>问题，您在这儿签个字。</a:t>
            </a:r>
            <a:endParaRPr lang="zh-CN" altLang="zh-CN" sz="2600" kern="100" dirty="0">
              <a:latin typeface="宋体"/>
              <a:cs typeface="Courier New"/>
            </a:endParaRPr>
          </a:p>
          <a:p>
            <a:pPr algn="just">
              <a:lnSpc>
                <a:spcPct val="150000"/>
              </a:lnSpc>
              <a:spcAft>
                <a:spcPts val="0"/>
              </a:spcAft>
            </a:pPr>
            <a:r>
              <a:rPr lang="zh-CN" altLang="zh-CN" sz="2600" kern="100" dirty="0">
                <a:latin typeface="Times New Roman"/>
                <a:ea typeface="华文细黑"/>
                <a:cs typeface="Times New Roman"/>
              </a:rPr>
              <a:t>赵大爷：</a:t>
            </a:r>
            <a:r>
              <a:rPr lang="en-US" altLang="zh-CN" sz="2600" kern="100" dirty="0">
                <a:latin typeface="宋体"/>
                <a:ea typeface="华文细黑"/>
                <a:cs typeface="Times New Roman"/>
              </a:rPr>
              <a:t>③</a:t>
            </a:r>
            <a:r>
              <a:rPr lang="en-US" altLang="zh-CN" sz="2600" kern="100" dirty="0" smtClean="0">
                <a:latin typeface="Times New Roman"/>
                <a:ea typeface="华文细黑"/>
                <a:cs typeface="Courier New"/>
              </a:rPr>
              <a:t>_______________________________________</a:t>
            </a:r>
            <a:endParaRPr lang="zh-CN" altLang="zh-CN" sz="2600" kern="100" dirty="0">
              <a:latin typeface="宋体"/>
              <a:cs typeface="Courier New"/>
            </a:endParaRPr>
          </a:p>
          <a:p>
            <a:pPr algn="just">
              <a:lnSpc>
                <a:spcPct val="150000"/>
              </a:lnSpc>
              <a:spcAft>
                <a:spcPts val="0"/>
              </a:spcAft>
            </a:pPr>
            <a:r>
              <a:rPr lang="zh-CN" altLang="zh-CN" sz="2600" kern="100" dirty="0">
                <a:latin typeface="Times New Roman"/>
                <a:ea typeface="华文细黑"/>
                <a:cs typeface="Times New Roman"/>
              </a:rPr>
              <a:t>刘小龙：没事，大爷。您是老寿星，女儿又孝顺，真</a:t>
            </a:r>
            <a:r>
              <a:rPr lang="zh-CN" altLang="zh-CN" sz="2600" kern="100" dirty="0" smtClean="0">
                <a:latin typeface="Times New Roman"/>
                <a:ea typeface="华文细黑"/>
                <a:cs typeface="Times New Roman"/>
              </a:rPr>
              <a:t>令人</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羡慕</a:t>
            </a:r>
            <a:r>
              <a:rPr lang="zh-CN" altLang="zh-CN" sz="2600" kern="100" dirty="0">
                <a:latin typeface="Times New Roman"/>
                <a:ea typeface="华文细黑"/>
                <a:cs typeface="Times New Roman"/>
              </a:rPr>
              <a:t>呀</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50000"/>
              </a:lnSpc>
              <a:spcAft>
                <a:spcPts val="0"/>
              </a:spcAft>
            </a:pPr>
            <a:r>
              <a:rPr lang="zh-CN" altLang="zh-CN" sz="2600" dirty="0">
                <a:latin typeface="Times New Roman"/>
                <a:ea typeface="华文细黑"/>
                <a:cs typeface="Times New Roman"/>
              </a:rPr>
              <a:t>赵大爷：</a:t>
            </a:r>
            <a:r>
              <a:rPr lang="en-US" altLang="zh-CN" sz="2600" dirty="0">
                <a:latin typeface="宋体"/>
                <a:ea typeface="华文细黑"/>
                <a:cs typeface="Times New Roman"/>
              </a:rPr>
              <a:t>④</a:t>
            </a:r>
            <a:r>
              <a:rPr lang="en-US" altLang="zh-CN" sz="2600" dirty="0" smtClean="0">
                <a:latin typeface="Times New Roman"/>
                <a:ea typeface="华文细黑"/>
              </a:rPr>
              <a:t>______________________________________</a:t>
            </a:r>
            <a:endParaRPr lang="en-US" altLang="zh-CN" sz="2600" kern="100" dirty="0" smtClean="0">
              <a:latin typeface="Times New Roman"/>
              <a:ea typeface="华文细黑"/>
              <a:cs typeface="Times New Roman"/>
            </a:endParaRPr>
          </a:p>
        </p:txBody>
      </p:sp>
      <p:sp>
        <p:nvSpPr>
          <p:cNvPr id="4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9" name="表格 48"/>
          <p:cNvGraphicFramePr>
            <a:graphicFrameLocks noGrp="1"/>
          </p:cNvGraphicFramePr>
          <p:nvPr>
            <p:extLst>
              <p:ext uri="{D42A27DB-BD31-4B8C-83A1-F6EECF244321}">
                <p14:modId xmlns:p14="http://schemas.microsoft.com/office/powerpoint/2010/main" val="2199164589"/>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TextBox 49">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1" name="TextBox 50">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2" name="TextBox 5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3" name="TextBox 5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4" name="TextBox 5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5" name="TextBox 54">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6" name="TextBox 55">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7" name="TextBox 56">
            <a:hlinkClick r:id="rId9" action="ppaction://hlinksldjump"/>
          </p:cNvPr>
          <p:cNvSpPr txBox="1"/>
          <p:nvPr/>
        </p:nvSpPr>
        <p:spPr>
          <a:xfrm>
            <a:off x="4467734"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8" name="TextBox 57">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9" name="TextBox 58">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0" name="TextBox 59">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1" name="TextBox 60">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2" name="TextBox 61">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3" name="TextBox 62">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4" name="TextBox 63">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644975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378" y="1028467"/>
            <a:ext cx="8856984" cy="1816075"/>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①</a:t>
            </a:r>
            <a:r>
              <a:rPr lang="zh-CN" altLang="zh-CN" sz="2600" kern="100" dirty="0">
                <a:solidFill>
                  <a:srgbClr val="E46C0A"/>
                </a:solidFill>
                <a:latin typeface="Times New Roman"/>
                <a:ea typeface="华文细黑"/>
                <a:cs typeface="Times New Roman"/>
              </a:rPr>
              <a:t>请问您是赵匀大爷吗？这儿有寄给您的快递。</a:t>
            </a:r>
            <a:r>
              <a:rPr lang="en-US" altLang="zh-CN" sz="2600" kern="100" dirty="0">
                <a:solidFill>
                  <a:srgbClr val="E46C0A"/>
                </a:solidFill>
                <a:latin typeface="宋体"/>
                <a:ea typeface="华文细黑"/>
                <a:cs typeface="Times New Roman"/>
              </a:rPr>
              <a:t>②</a:t>
            </a:r>
            <a:r>
              <a:rPr lang="zh-CN" altLang="zh-CN" sz="2600" kern="100" dirty="0">
                <a:solidFill>
                  <a:srgbClr val="E46C0A"/>
                </a:solidFill>
                <a:latin typeface="Times New Roman"/>
                <a:ea typeface="华文细黑"/>
                <a:cs typeface="Times New Roman"/>
              </a:rPr>
              <a:t>哦，我看看。是我女儿寄来的。</a:t>
            </a:r>
            <a:r>
              <a:rPr lang="en-US" altLang="zh-CN" sz="2600" kern="100" dirty="0">
                <a:solidFill>
                  <a:srgbClr val="E46C0A"/>
                </a:solidFill>
                <a:latin typeface="宋体"/>
                <a:ea typeface="华文细黑"/>
                <a:cs typeface="Times New Roman"/>
              </a:rPr>
              <a:t>③</a:t>
            </a:r>
            <a:r>
              <a:rPr lang="zh-CN" altLang="zh-CN" sz="2600" kern="100" dirty="0">
                <a:solidFill>
                  <a:srgbClr val="E46C0A"/>
                </a:solidFill>
                <a:latin typeface="Times New Roman"/>
                <a:ea typeface="华文细黑"/>
                <a:cs typeface="Times New Roman"/>
              </a:rPr>
              <a:t>哦，好，好。你看我这记性，真是老了。</a:t>
            </a:r>
            <a:r>
              <a:rPr lang="en-US" altLang="zh-CN" sz="2600" kern="100" dirty="0">
                <a:solidFill>
                  <a:srgbClr val="E46C0A"/>
                </a:solidFill>
                <a:latin typeface="宋体"/>
                <a:ea typeface="华文细黑"/>
                <a:cs typeface="Times New Roman"/>
              </a:rPr>
              <a:t>④</a:t>
            </a:r>
            <a:r>
              <a:rPr lang="zh-CN" altLang="zh-CN" sz="2600" kern="100" dirty="0">
                <a:solidFill>
                  <a:srgbClr val="E46C0A"/>
                </a:solidFill>
                <a:latin typeface="Times New Roman"/>
                <a:ea typeface="华文细黑"/>
                <a:cs typeface="Times New Roman"/>
              </a:rPr>
              <a:t>真是个好小伙子，谢谢啊！</a:t>
            </a:r>
            <a:endParaRPr lang="zh-CN" altLang="zh-CN" sz="2600" kern="100" dirty="0">
              <a:effectLst/>
              <a:latin typeface="宋体"/>
              <a:cs typeface="Courier New"/>
            </a:endParaRPr>
          </a:p>
        </p:txBody>
      </p:sp>
      <p:sp>
        <p:nvSpPr>
          <p:cNvPr id="4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9" name="表格 48"/>
          <p:cNvGraphicFramePr>
            <a:graphicFrameLocks noGrp="1"/>
          </p:cNvGraphicFramePr>
          <p:nvPr>
            <p:extLst>
              <p:ext uri="{D42A27DB-BD31-4B8C-83A1-F6EECF244321}">
                <p14:modId xmlns:p14="http://schemas.microsoft.com/office/powerpoint/2010/main" val="120036692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TextBox 49">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1" name="TextBox 50">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2" name="TextBox 5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3" name="TextBox 5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4" name="TextBox 5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5" name="TextBox 54">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6" name="TextBox 55">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7" name="TextBox 56">
            <a:hlinkClick r:id="rId9" action="ppaction://hlinksldjump"/>
          </p:cNvPr>
          <p:cNvSpPr txBox="1"/>
          <p:nvPr/>
        </p:nvSpPr>
        <p:spPr>
          <a:xfrm>
            <a:off x="4467734"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8" name="TextBox 57">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9" name="TextBox 58">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0" name="TextBox 59">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1" name="TextBox 60">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2" name="TextBox 61">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3" name="TextBox 62">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4" name="TextBox 63">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469211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129" y="637103"/>
            <a:ext cx="8682466" cy="3693319"/>
          </a:xfrm>
          <a:prstGeom prst="rect">
            <a:avLst/>
          </a:prstGeom>
          <a:noFill/>
        </p:spPr>
        <p:txBody>
          <a:bodyPr wrap="square" rtlCol="0">
            <a:spAutoFit/>
          </a:bodyPr>
          <a:lstStyle/>
          <a:p>
            <a:pPr algn="just">
              <a:lnSpc>
                <a:spcPct val="150000"/>
              </a:lnSpc>
              <a:spcAft>
                <a:spcPts val="0"/>
              </a:spcAft>
            </a:pPr>
            <a:r>
              <a:rPr lang="en-US" altLang="zh-CN" sz="2600" kern="100" dirty="0">
                <a:latin typeface="Times New Roman"/>
                <a:ea typeface="华文细黑"/>
                <a:cs typeface="Courier New"/>
              </a:rPr>
              <a:t>9.</a:t>
            </a:r>
            <a:r>
              <a:rPr lang="zh-CN" altLang="zh-CN" sz="2600" kern="100" dirty="0">
                <a:latin typeface="Times New Roman"/>
                <a:ea typeface="华文细黑"/>
                <a:cs typeface="Times New Roman"/>
              </a:rPr>
              <a:t>请把下面一段话改写成一首绝句。要求：主要意象齐全，用词贴切，意境符合，偶句押韵。</a:t>
            </a:r>
            <a:endParaRPr lang="zh-CN" altLang="zh-CN" sz="260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夕阳西下</a:t>
            </a:r>
            <a:r>
              <a:rPr lang="zh-CN" altLang="zh-CN" sz="2600" kern="100" dirty="0">
                <a:latin typeface="Times New Roman"/>
                <a:ea typeface="华文细黑"/>
                <a:cs typeface="Times New Roman"/>
              </a:rPr>
              <a:t>、夜幕降临之际，夕阳的余晖映照着村落，归牧的牛羊纷纷涌进村巷中。老人惦念着去放牧的孙儿，拄着拐杖在柴门外望他归来。</a:t>
            </a:r>
            <a:endParaRPr lang="zh-CN" altLang="zh-CN" sz="2600" kern="100" dirty="0">
              <a:latin typeface="宋体"/>
              <a:cs typeface="Courier New"/>
            </a:endParaRPr>
          </a:p>
          <a:p>
            <a:pPr>
              <a:lnSpc>
                <a:spcPct val="150000"/>
              </a:lnSpc>
            </a:pPr>
            <a:endParaRPr lang="zh-CN" altLang="zh-CN" sz="2600" kern="100" dirty="0">
              <a:effectLst/>
              <a:latin typeface="宋体"/>
              <a:cs typeface="Courier New"/>
            </a:endParaRPr>
          </a:p>
        </p:txBody>
      </p:sp>
      <p:sp>
        <p:nvSpPr>
          <p:cNvPr id="48"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9"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0" name="表格 49"/>
          <p:cNvGraphicFramePr>
            <a:graphicFrameLocks noGrp="1"/>
          </p:cNvGraphicFramePr>
          <p:nvPr>
            <p:extLst>
              <p:ext uri="{D42A27DB-BD31-4B8C-83A1-F6EECF244321}">
                <p14:modId xmlns:p14="http://schemas.microsoft.com/office/powerpoint/2010/main" val="2199164589"/>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1" name="TextBox 50">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2" name="TextBox 51">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3" name="TextBox 52">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4" name="TextBox 53">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5" name="TextBox 54">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6" name="TextBox 55">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7" name="TextBox 56">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8" name="TextBox 57">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9" name="TextBox 58">
            <a:hlinkClick r:id="rId10" action="ppaction://hlinksldjump"/>
          </p:cNvPr>
          <p:cNvSpPr txBox="1"/>
          <p:nvPr/>
        </p:nvSpPr>
        <p:spPr>
          <a:xfrm>
            <a:off x="5059038" y="76846"/>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0" name="TextBox 59">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1" name="TextBox 6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2" name="TextBox 6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3" name="TextBox 6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4" name="TextBox 6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5" name="TextBox 6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051422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29084" y="612294"/>
            <a:ext cx="8682466" cy="3693319"/>
          </a:xfrm>
          <a:prstGeom prst="rect">
            <a:avLst/>
          </a:prstGeom>
          <a:noFill/>
        </p:spPr>
        <p:txBody>
          <a:bodyPr wrap="square" rtlCol="0">
            <a:spAutoFit/>
          </a:bodyPr>
          <a:lstStyle/>
          <a:p>
            <a:pPr algn="just">
              <a:lnSpc>
                <a:spcPct val="150000"/>
              </a:lnSpc>
              <a:spcAft>
                <a:spcPts val="0"/>
              </a:spcAft>
            </a:pPr>
            <a:r>
              <a:rPr lang="zh-CN" altLang="zh-CN" sz="2600" kern="100" dirty="0">
                <a:latin typeface="Times New Roman"/>
                <a:ea typeface="华文细黑"/>
                <a:cs typeface="Times New Roman"/>
              </a:rPr>
              <a:t>题组一</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仿照下面的示例，以</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命运</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为话题，另写一组句子，要求修辞、句式与示例相同。</a:t>
            </a:r>
            <a:endParaRPr lang="zh-CN" altLang="zh-CN" sz="260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命运</a:t>
            </a:r>
            <a:r>
              <a:rPr lang="zh-CN" altLang="zh-CN" sz="2600" kern="100" dirty="0">
                <a:latin typeface="Times New Roman"/>
                <a:ea typeface="华文细黑"/>
                <a:cs typeface="Times New Roman"/>
              </a:rPr>
              <a:t>如一壶翻腾的水，我们是一撮生命的清茶。没有水的浸泡，茶只能蜷伏一隅；没有命运的冲刷，人生只会索然无味</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7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7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76" name="表格 75"/>
          <p:cNvGraphicFramePr>
            <a:graphicFrameLocks noGrp="1"/>
          </p:cNvGraphicFramePr>
          <p:nvPr>
            <p:extLst>
              <p:ext uri="{D42A27DB-BD31-4B8C-83A1-F6EECF244321}">
                <p14:modId xmlns:p14="http://schemas.microsoft.com/office/powerpoint/2010/main" val="401214985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7" name="TextBox 76">
            <a:hlinkClick r:id="rId2" action="ppaction://hlinksldjump"/>
          </p:cNvPr>
          <p:cNvSpPr txBox="1"/>
          <p:nvPr/>
        </p:nvSpPr>
        <p:spPr>
          <a:xfrm>
            <a:off x="391144" y="80576"/>
            <a:ext cx="568644"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78" name="TextBox 7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79" name="TextBox 78">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80" name="TextBox 7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81" name="TextBox 80">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82" name="TextBox 8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83" name="TextBox 8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84" name="TextBox 8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85" name="TextBox 8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86" name="TextBox 8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87" name="TextBox 86">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88" name="TextBox 87">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89" name="TextBox 88">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90" name="TextBox 89">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91" name="TextBox 90">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041058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907" y="755383"/>
            <a:ext cx="8596501" cy="3616567"/>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解析</a:t>
            </a:r>
            <a:r>
              <a:rPr lang="zh-CN" altLang="zh-CN" sz="2600" kern="100" dirty="0">
                <a:latin typeface="Times New Roman"/>
                <a:ea typeface="华文细黑"/>
                <a:cs typeface="Times New Roman"/>
              </a:rPr>
              <a:t>　本题难度较高，要求把一段话改写成一首绝句。答题时主要应该把握以下几点：一是找出主要意象，即夕阳、牛羊、村巷、老人、孙儿；二是要符合绝句的特点，即五言绝句或七言绝句；三是偶句押韵，即二、四句最后一个字必须押同样的韵；四是改写信息要全，把</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夕阳西下、夜幕降临之际</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当作背景，后面每半句可以提炼出一句诗。</a:t>
            </a:r>
            <a:endParaRPr lang="zh-CN" altLang="zh-CN" sz="1050" kern="100" dirty="0">
              <a:effectLst/>
              <a:latin typeface="宋体"/>
              <a:cs typeface="Courier New"/>
            </a:endParaRPr>
          </a:p>
        </p:txBody>
      </p:sp>
      <p:sp>
        <p:nvSpPr>
          <p:cNvPr id="5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2" name="表格 51"/>
          <p:cNvGraphicFramePr>
            <a:graphicFrameLocks noGrp="1"/>
          </p:cNvGraphicFramePr>
          <p:nvPr>
            <p:extLst>
              <p:ext uri="{D42A27DB-BD31-4B8C-83A1-F6EECF244321}">
                <p14:modId xmlns:p14="http://schemas.microsoft.com/office/powerpoint/2010/main" val="370574815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TextBox 5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4" name="TextBox 5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5" name="TextBox 5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6" name="TextBox 5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7" name="TextBox 5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8" name="TextBox 5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9" name="TextBox 5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0" name="TextBox 5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1" name="TextBox 60">
            <a:hlinkClick r:id="rId10" action="ppaction://hlinksldjump"/>
          </p:cNvPr>
          <p:cNvSpPr txBox="1"/>
          <p:nvPr/>
        </p:nvSpPr>
        <p:spPr>
          <a:xfrm>
            <a:off x="5059038" y="76846"/>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2" name="TextBox 6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3" name="TextBox 6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4" name="TextBox 6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5" name="TextBox 64">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6" name="TextBox 6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7" name="TextBox 66">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281468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907" y="785863"/>
            <a:ext cx="8596501" cy="2416239"/>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示例一</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斜阳照墟落，穷巷牛羊归。野老念牧童，倚杖候荆扉。</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示例二</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村庄处处映余晖，牛羊纷纷深巷归。老叟惦念放牧儿，拄杖等候自家扉。</a:t>
            </a:r>
            <a:endParaRPr lang="zh-CN" altLang="zh-CN" sz="2600" kern="100" dirty="0">
              <a:effectLst/>
              <a:latin typeface="宋体"/>
              <a:cs typeface="Courier New"/>
            </a:endParaRPr>
          </a:p>
        </p:txBody>
      </p:sp>
      <p:sp>
        <p:nvSpPr>
          <p:cNvPr id="5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2" name="表格 51"/>
          <p:cNvGraphicFramePr>
            <a:graphicFrameLocks noGrp="1"/>
          </p:cNvGraphicFramePr>
          <p:nvPr>
            <p:extLst>
              <p:ext uri="{D42A27DB-BD31-4B8C-83A1-F6EECF244321}">
                <p14:modId xmlns:p14="http://schemas.microsoft.com/office/powerpoint/2010/main" val="4278599586"/>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TextBox 5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4" name="TextBox 5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5" name="TextBox 5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6" name="TextBox 5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7" name="TextBox 5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8" name="TextBox 5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9" name="TextBox 5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0" name="TextBox 5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1" name="TextBox 60">
            <a:hlinkClick r:id="rId10" action="ppaction://hlinksldjump"/>
          </p:cNvPr>
          <p:cNvSpPr txBox="1"/>
          <p:nvPr/>
        </p:nvSpPr>
        <p:spPr>
          <a:xfrm>
            <a:off x="5059038" y="76846"/>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2" name="TextBox 6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3" name="TextBox 6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4" name="TextBox 6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5" name="TextBox 64">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6" name="TextBox 6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7" name="TextBox 66">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087727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185" y="540286"/>
            <a:ext cx="8856984" cy="616579"/>
          </a:xfrm>
          <a:prstGeom prst="rect">
            <a:avLst/>
          </a:prstGeom>
          <a:noFill/>
        </p:spPr>
        <p:txBody>
          <a:bodyPr wrap="square" rtlCol="0">
            <a:spAutoFit/>
          </a:bodyPr>
          <a:lstStyle/>
          <a:p>
            <a:pPr algn="just">
              <a:lnSpc>
                <a:spcPct val="150000"/>
              </a:lnSpc>
              <a:spcAft>
                <a:spcPts val="0"/>
              </a:spcAft>
            </a:pPr>
            <a:r>
              <a:rPr lang="en-US" altLang="zh-CN" sz="2600" kern="100" dirty="0">
                <a:latin typeface="Times New Roman"/>
                <a:ea typeface="华文细黑"/>
                <a:cs typeface="Courier New"/>
              </a:rPr>
              <a:t>10.</a:t>
            </a:r>
            <a:r>
              <a:rPr lang="zh-CN" altLang="zh-CN" sz="2600" kern="100" dirty="0">
                <a:latin typeface="Times New Roman"/>
                <a:ea typeface="华文细黑"/>
                <a:cs typeface="Times New Roman"/>
              </a:rPr>
              <a:t>阅读下面的图表和文字材料，回答问题。</a:t>
            </a:r>
            <a:endParaRPr lang="zh-CN" altLang="zh-CN" sz="2600" kern="100" dirty="0">
              <a:effectLst/>
              <a:latin typeface="宋体"/>
              <a:cs typeface="Courier New"/>
            </a:endParaRPr>
          </a:p>
        </p:txBody>
      </p:sp>
      <p:sp>
        <p:nvSpPr>
          <p:cNvPr id="46"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7"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8" name="表格 47"/>
          <p:cNvGraphicFramePr>
            <a:graphicFrameLocks noGrp="1"/>
          </p:cNvGraphicFramePr>
          <p:nvPr>
            <p:extLst>
              <p:ext uri="{D42A27DB-BD31-4B8C-83A1-F6EECF244321}">
                <p14:modId xmlns:p14="http://schemas.microsoft.com/office/powerpoint/2010/main" val="370574815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Box 48">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0" name="TextBox 49">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1" name="TextBox 50">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2" name="TextBox 51">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3" name="TextBox 52">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4" name="TextBox 53">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5" name="TextBox 54">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6" name="TextBox 55">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7" name="TextBox 56">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8" name="TextBox 57">
            <a:hlinkClick r:id="rId11" action="ppaction://hlinksldjump"/>
          </p:cNvPr>
          <p:cNvSpPr txBox="1"/>
          <p:nvPr/>
        </p:nvSpPr>
        <p:spPr>
          <a:xfrm>
            <a:off x="5639294" y="79362"/>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9" name="TextBox 5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0" name="TextBox 5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1" name="TextBox 6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2" name="TextBox 6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3" name="TextBox 6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3" name="图片 22" descr="\\杨绘绘\f\杨绘绘\幻灯片原文件\一轮语文（全国）\XL11.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27784" y="1355234"/>
            <a:ext cx="3338566" cy="2164350"/>
          </a:xfrm>
          <a:prstGeom prst="rect">
            <a:avLst/>
          </a:prstGeom>
          <a:noFill/>
          <a:ln>
            <a:noFill/>
          </a:ln>
        </p:spPr>
      </p:pic>
      <p:sp>
        <p:nvSpPr>
          <p:cNvPr id="3" name="矩形 2"/>
          <p:cNvSpPr/>
          <p:nvPr/>
        </p:nvSpPr>
        <p:spPr>
          <a:xfrm>
            <a:off x="196594" y="3583344"/>
            <a:ext cx="8720333" cy="1292662"/>
          </a:xfrm>
          <a:prstGeom prst="rect">
            <a:avLst/>
          </a:prstGeom>
        </p:spPr>
        <p:txBody>
          <a:bodyPr>
            <a:spAutoFit/>
          </a:bodyPr>
          <a:lstStyle/>
          <a:p>
            <a:pPr algn="just">
              <a:lnSpc>
                <a:spcPct val="150000"/>
              </a:lnSpc>
              <a:spcAft>
                <a:spcPts val="0"/>
              </a:spcAft>
            </a:pPr>
            <a:r>
              <a:rPr lang="zh-CN" altLang="zh-CN" sz="2600" kern="100" dirty="0">
                <a:latin typeface="Times New Roman"/>
                <a:ea typeface="华文细黑"/>
                <a:cs typeface="Times New Roman"/>
              </a:rPr>
              <a:t>据研究，北京</a:t>
            </a:r>
            <a:r>
              <a:rPr lang="en-US" altLang="zh-CN" sz="2600" kern="100" dirty="0">
                <a:latin typeface="Times New Roman"/>
                <a:ea typeface="华文细黑"/>
                <a:cs typeface="Courier New"/>
              </a:rPr>
              <a:t>24.5%</a:t>
            </a:r>
            <a:r>
              <a:rPr lang="zh-CN" altLang="zh-CN" sz="2600" kern="100" dirty="0">
                <a:latin typeface="Times New Roman"/>
                <a:ea typeface="华文细黑"/>
                <a:cs typeface="Times New Roman"/>
              </a:rPr>
              <a:t>的大气污染不是本地</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贡献</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的，上海有</a:t>
            </a:r>
            <a:r>
              <a:rPr lang="en-US" altLang="zh-CN" sz="2600" kern="100" dirty="0">
                <a:latin typeface="Times New Roman"/>
                <a:ea typeface="华文细黑"/>
                <a:cs typeface="Courier New"/>
              </a:rPr>
              <a:t>20%</a:t>
            </a:r>
            <a:r>
              <a:rPr lang="zh-CN" altLang="zh-CN" sz="2600" kern="100" dirty="0">
                <a:latin typeface="Times New Roman"/>
                <a:ea typeface="华文细黑"/>
                <a:cs typeface="Times New Roman"/>
              </a:rPr>
              <a:t>的</a:t>
            </a:r>
            <a:r>
              <a:rPr lang="en-US" altLang="zh-CN" sz="2600" kern="100" dirty="0">
                <a:latin typeface="Times New Roman"/>
                <a:ea typeface="华文细黑"/>
                <a:cs typeface="Courier New"/>
              </a:rPr>
              <a:t>PM2.5(</a:t>
            </a:r>
            <a:r>
              <a:rPr lang="zh-CN" altLang="zh-CN" sz="2600" kern="100" dirty="0">
                <a:latin typeface="Times New Roman"/>
                <a:ea typeface="华文细黑"/>
                <a:cs typeface="Times New Roman"/>
              </a:rPr>
              <a:t>大气中的固体或液体颗粒状物质</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来自外省</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Courier New"/>
            </a:endParaRPr>
          </a:p>
        </p:txBody>
      </p:sp>
    </p:spTree>
    <p:extLst>
      <p:ext uri="{BB962C8B-B14F-4D97-AF65-F5344CB8AC3E}">
        <p14:creationId xmlns:p14="http://schemas.microsoft.com/office/powerpoint/2010/main" val="404346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156516303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 name="矩形 2"/>
          <p:cNvSpPr/>
          <p:nvPr/>
        </p:nvSpPr>
        <p:spPr>
          <a:xfrm>
            <a:off x="183472" y="563146"/>
            <a:ext cx="8807536" cy="3093154"/>
          </a:xfrm>
          <a:prstGeom prst="rect">
            <a:avLst/>
          </a:prstGeom>
        </p:spPr>
        <p:txBody>
          <a:bodyPr>
            <a:spAutoFit/>
          </a:bodyPr>
          <a:lstStyle/>
          <a:p>
            <a:pPr lvl="0" algn="just">
              <a:lnSpc>
                <a:spcPct val="150000"/>
              </a:lnSpc>
            </a:pPr>
            <a:r>
              <a:rPr lang="zh-CN" altLang="zh-CN" sz="2600" kern="100" dirty="0">
                <a:solidFill>
                  <a:prstClr val="black"/>
                </a:solidFill>
                <a:latin typeface="Times New Roman"/>
                <a:ea typeface="华文细黑"/>
                <a:cs typeface="Times New Roman"/>
              </a:rPr>
              <a:t>这是因为空气是流动的，各城市的大气污染往往是</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你中有我，我中有你</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a:t>
            </a:r>
            <a:r>
              <a:rPr lang="zh-CN" altLang="zh-CN" sz="2600" kern="100" dirty="0">
                <a:solidFill>
                  <a:prstClr val="black"/>
                </a:solidFill>
                <a:latin typeface="Times New Roman"/>
                <a:ea typeface="华文细黑"/>
                <a:cs typeface="Times New Roman"/>
              </a:rPr>
              <a:t>文字材料</a:t>
            </a:r>
            <a:r>
              <a:rPr lang="en-US" altLang="zh-CN" sz="2600" kern="100" dirty="0" smtClean="0">
                <a:solidFill>
                  <a:prstClr val="black"/>
                </a:solidFill>
                <a:latin typeface="Times New Roman"/>
                <a:ea typeface="华文细黑"/>
                <a:cs typeface="Courier New"/>
              </a:rPr>
              <a:t>)</a:t>
            </a:r>
          </a:p>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根据图表，概括霾形成的天气原因。</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不超过</a:t>
            </a:r>
            <a:r>
              <a:rPr lang="en-US" altLang="zh-CN" sz="2600" kern="100" dirty="0">
                <a:latin typeface="Times New Roman"/>
                <a:ea typeface="华文细黑"/>
                <a:cs typeface="Courier New"/>
              </a:rPr>
              <a:t>50</a:t>
            </a:r>
            <a:r>
              <a:rPr lang="zh-CN" altLang="zh-CN" sz="2600" kern="100" dirty="0">
                <a:latin typeface="Times New Roman"/>
                <a:ea typeface="华文细黑"/>
                <a:cs typeface="Times New Roman"/>
              </a:rPr>
              <a:t>个字</a:t>
            </a:r>
            <a:r>
              <a:rPr lang="en-US" altLang="zh-CN" sz="26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Courier New"/>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针对文字材料的内容，提出你对治理大气污染的合理化建议</a:t>
            </a:r>
            <a:r>
              <a:rPr lang="zh-CN" altLang="zh-CN" sz="26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589113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285897985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 name="矩形 2"/>
          <p:cNvSpPr/>
          <p:nvPr/>
        </p:nvSpPr>
        <p:spPr>
          <a:xfrm>
            <a:off x="236280" y="915566"/>
            <a:ext cx="8597865" cy="3017236"/>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(1)</a:t>
            </a:r>
            <a:r>
              <a:rPr lang="zh-CN" altLang="zh-CN" sz="2600" kern="100" dirty="0">
                <a:solidFill>
                  <a:srgbClr val="E46C0A"/>
                </a:solidFill>
                <a:latin typeface="Times New Roman"/>
                <a:ea typeface="华文细黑"/>
                <a:cs typeface="Times New Roman"/>
              </a:rPr>
              <a:t>在城市上空，出现了高空比低空气温更高的逆温现象，近地面空气悬浮颗粒物不能及时扩散而造成积累。</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(2)</a:t>
            </a:r>
            <a:r>
              <a:rPr lang="zh-CN" altLang="zh-CN" sz="2600" kern="100" dirty="0">
                <a:solidFill>
                  <a:srgbClr val="E46C0A"/>
                </a:solidFill>
                <a:latin typeface="Times New Roman"/>
                <a:ea typeface="华文细黑"/>
                <a:cs typeface="Times New Roman"/>
              </a:rPr>
              <a:t>开展区域合作，强化大气污染联防联控机制。</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或</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在全面范围内打破行政区划限制，通力协作强化大气污染联防联控机制</a:t>
            </a:r>
            <a:r>
              <a:rPr lang="en-US" altLang="zh-CN" sz="2600" kern="100" dirty="0">
                <a:solidFill>
                  <a:srgbClr val="E46C0A"/>
                </a:solidFill>
                <a:latin typeface="宋体"/>
                <a:ea typeface="华文细黑"/>
                <a:cs typeface="Times New Roman"/>
              </a:rPr>
              <a:t>”</a:t>
            </a:r>
            <a:r>
              <a:rPr lang="en-US" altLang="zh-CN" sz="2600" kern="100" dirty="0">
                <a:solidFill>
                  <a:srgbClr val="E46C0A"/>
                </a:solidFill>
                <a:latin typeface="Times New Roman"/>
                <a:ea typeface="华文细黑"/>
                <a:cs typeface="Courier New"/>
              </a:rPr>
              <a:t>)</a:t>
            </a:r>
            <a:endParaRPr lang="zh-CN" altLang="zh-CN" sz="2600" kern="100" dirty="0">
              <a:effectLst/>
              <a:latin typeface="宋体"/>
              <a:cs typeface="Courier New"/>
            </a:endParaRPr>
          </a:p>
        </p:txBody>
      </p:sp>
    </p:spTree>
    <p:extLst>
      <p:ext uri="{BB962C8B-B14F-4D97-AF65-F5344CB8AC3E}">
        <p14:creationId xmlns:p14="http://schemas.microsoft.com/office/powerpoint/2010/main" val="427011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820" y="575066"/>
            <a:ext cx="8769291" cy="4413516"/>
          </a:xfrm>
          <a:prstGeom prst="rect">
            <a:avLst/>
          </a:prstGeom>
          <a:noFill/>
        </p:spPr>
        <p:txBody>
          <a:bodyPr wrap="square" rtlCol="0">
            <a:spAutoFit/>
          </a:bodyPr>
          <a:lstStyle/>
          <a:p>
            <a:pPr algn="just">
              <a:lnSpc>
                <a:spcPct val="130000"/>
              </a:lnSpc>
              <a:spcAft>
                <a:spcPts val="0"/>
              </a:spcAft>
            </a:pPr>
            <a:r>
              <a:rPr lang="zh-CN" altLang="zh-CN" sz="2400" kern="100" dirty="0">
                <a:latin typeface="Times New Roman"/>
                <a:ea typeface="华文细黑"/>
                <a:cs typeface="Times New Roman"/>
              </a:rPr>
              <a:t>题组三</a:t>
            </a:r>
            <a:endParaRPr lang="zh-CN" altLang="zh-CN" sz="2400" kern="100" dirty="0">
              <a:latin typeface="宋体"/>
              <a:cs typeface="Courier New"/>
            </a:endParaRPr>
          </a:p>
          <a:p>
            <a:pPr algn="just">
              <a:lnSpc>
                <a:spcPct val="130000"/>
              </a:lnSpc>
              <a:spcAft>
                <a:spcPts val="0"/>
              </a:spcAft>
            </a:pPr>
            <a:r>
              <a:rPr lang="en-US" altLang="zh-CN" sz="2400" kern="100" dirty="0">
                <a:latin typeface="Times New Roman"/>
                <a:ea typeface="华文细黑"/>
                <a:cs typeface="Courier New"/>
              </a:rPr>
              <a:t>11.</a:t>
            </a:r>
            <a:r>
              <a:rPr lang="zh-CN" altLang="zh-CN" sz="2400" kern="100" dirty="0">
                <a:latin typeface="Times New Roman"/>
                <a:ea typeface="华文细黑"/>
                <a:cs typeface="Times New Roman"/>
              </a:rPr>
              <a:t>仿照下面的例句，在横线上填上恰当的文字。要求：引用恰当的古诗文，句式一致，内容积极。</a:t>
            </a:r>
            <a:endParaRPr lang="zh-CN" altLang="zh-CN" sz="2400" kern="100" dirty="0">
              <a:latin typeface="宋体"/>
              <a:cs typeface="Courier New"/>
            </a:endParaRPr>
          </a:p>
          <a:p>
            <a:pPr algn="just">
              <a:lnSpc>
                <a:spcPct val="130000"/>
              </a:lnSpc>
              <a:spcAft>
                <a:spcPts val="0"/>
              </a:spcAft>
            </a:pPr>
            <a:r>
              <a:rPr lang="en-US" altLang="zh-CN" sz="2400" kern="100" dirty="0" smtClean="0">
                <a:latin typeface="Times New Roman"/>
                <a:ea typeface="华文细黑"/>
                <a:cs typeface="Times New Roman"/>
              </a:rPr>
              <a:t>        </a:t>
            </a:r>
            <a:r>
              <a:rPr lang="zh-CN" altLang="zh-CN" sz="2400" kern="100" dirty="0" smtClean="0">
                <a:latin typeface="Times New Roman"/>
                <a:ea typeface="华文细黑"/>
                <a:cs typeface="Times New Roman"/>
              </a:rPr>
              <a:t>何谓</a:t>
            </a:r>
            <a:r>
              <a:rPr lang="zh-CN" altLang="zh-CN" sz="2400" kern="100" dirty="0">
                <a:latin typeface="Times New Roman"/>
                <a:ea typeface="华文细黑"/>
                <a:cs typeface="Times New Roman"/>
              </a:rPr>
              <a:t>真正的</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白富美</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？身为女子，</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出淤泥而不染</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，做到洁身自好，是为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白</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腹有诗书气自华</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，做到饱读诗书，是为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富</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一片冰心在玉壶</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，做到心清如水，是为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美</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endParaRPr lang="zh-CN" altLang="zh-CN" sz="2400" kern="100" dirty="0">
              <a:latin typeface="宋体"/>
              <a:cs typeface="Courier New"/>
            </a:endParaRPr>
          </a:p>
          <a:p>
            <a:pPr algn="just">
              <a:lnSpc>
                <a:spcPct val="130000"/>
              </a:lnSpc>
              <a:spcAft>
                <a:spcPts val="0"/>
              </a:spcAft>
            </a:pPr>
            <a:r>
              <a:rPr lang="en-US" altLang="zh-CN" sz="2400" kern="100" dirty="0" smtClean="0">
                <a:latin typeface="Times New Roman"/>
                <a:ea typeface="华文细黑"/>
                <a:cs typeface="Times New Roman"/>
              </a:rPr>
              <a:t>        </a:t>
            </a:r>
            <a:r>
              <a:rPr lang="zh-CN" altLang="zh-CN" sz="2400" kern="100" dirty="0" smtClean="0">
                <a:latin typeface="Times New Roman"/>
                <a:ea typeface="华文细黑"/>
                <a:cs typeface="Times New Roman"/>
              </a:rPr>
              <a:t>何谓</a:t>
            </a:r>
            <a:r>
              <a:rPr lang="zh-CN" altLang="zh-CN" sz="2400" kern="100" dirty="0">
                <a:latin typeface="Times New Roman"/>
                <a:ea typeface="华文细黑"/>
                <a:cs typeface="Times New Roman"/>
              </a:rPr>
              <a:t>真正的</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高富帅</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？身为男子，</a:t>
            </a:r>
            <a:r>
              <a:rPr lang="en-US" altLang="zh-CN" sz="2400" kern="100" dirty="0">
                <a:latin typeface="Times New Roman"/>
                <a:ea typeface="华文细黑"/>
                <a:cs typeface="Courier New"/>
              </a:rPr>
              <a:t>____________</a:t>
            </a:r>
            <a:r>
              <a:rPr lang="zh-CN" altLang="zh-CN" sz="2400" kern="100" dirty="0">
                <a:latin typeface="Times New Roman"/>
                <a:ea typeface="华文细黑"/>
                <a:cs typeface="Times New Roman"/>
              </a:rPr>
              <a:t>，</a:t>
            </a:r>
            <a:r>
              <a:rPr lang="en-US" altLang="zh-CN" sz="2400" kern="100" dirty="0">
                <a:latin typeface="Times New Roman"/>
                <a:ea typeface="华文细黑"/>
                <a:cs typeface="Courier New"/>
              </a:rPr>
              <a:t>________</a:t>
            </a:r>
            <a:r>
              <a:rPr lang="zh-CN" altLang="zh-CN" sz="2400" kern="100" dirty="0">
                <a:latin typeface="Times New Roman"/>
                <a:ea typeface="华文细黑"/>
                <a:cs typeface="Times New Roman"/>
              </a:rPr>
              <a:t>，是为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高</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r>
              <a:rPr lang="en-US" altLang="zh-CN" sz="2400" kern="100" dirty="0">
                <a:latin typeface="Times New Roman"/>
                <a:ea typeface="华文细黑"/>
                <a:cs typeface="Courier New"/>
              </a:rPr>
              <a:t>__________</a:t>
            </a:r>
            <a:r>
              <a:rPr lang="zh-CN" altLang="zh-CN" sz="2400" kern="100" dirty="0">
                <a:latin typeface="Times New Roman"/>
                <a:ea typeface="华文细黑"/>
                <a:cs typeface="Times New Roman"/>
              </a:rPr>
              <a:t>，</a:t>
            </a:r>
            <a:r>
              <a:rPr lang="en-US" altLang="zh-CN" sz="2400" kern="100" dirty="0">
                <a:latin typeface="Times New Roman"/>
                <a:ea typeface="华文细黑"/>
                <a:cs typeface="Courier New"/>
              </a:rPr>
              <a:t>________</a:t>
            </a:r>
            <a:r>
              <a:rPr lang="zh-CN" altLang="zh-CN" sz="2400" kern="100" dirty="0">
                <a:latin typeface="Times New Roman"/>
                <a:ea typeface="华文细黑"/>
                <a:cs typeface="Times New Roman"/>
              </a:rPr>
              <a:t>，是为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富</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r>
              <a:rPr lang="en-US" altLang="zh-CN" sz="2400" kern="100" dirty="0">
                <a:latin typeface="Times New Roman"/>
                <a:ea typeface="华文细黑"/>
                <a:cs typeface="Courier New"/>
              </a:rPr>
              <a:t>________</a:t>
            </a:r>
            <a:r>
              <a:rPr lang="zh-CN" altLang="zh-CN" sz="2400" kern="100" dirty="0">
                <a:latin typeface="Times New Roman"/>
                <a:ea typeface="华文细黑"/>
                <a:cs typeface="Times New Roman"/>
              </a:rPr>
              <a:t>，</a:t>
            </a:r>
            <a:r>
              <a:rPr lang="en-US" altLang="zh-CN" sz="2400" kern="100" dirty="0">
                <a:latin typeface="Times New Roman"/>
                <a:ea typeface="华文细黑"/>
                <a:cs typeface="Courier New"/>
              </a:rPr>
              <a:t>________</a:t>
            </a:r>
            <a:r>
              <a:rPr lang="zh-CN" altLang="zh-CN" sz="2400" kern="100" dirty="0">
                <a:latin typeface="Times New Roman"/>
                <a:ea typeface="华文细黑"/>
                <a:cs typeface="Times New Roman"/>
              </a:rPr>
              <a:t>，是为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帅</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a:t>
            </a:r>
            <a:endParaRPr lang="zh-CN" altLang="zh-CN" sz="2400" kern="100" dirty="0">
              <a:effectLst/>
              <a:latin typeface="宋体"/>
              <a:cs typeface="Courier New"/>
            </a:endParaRPr>
          </a:p>
        </p:txBody>
      </p:sp>
      <p:sp>
        <p:nvSpPr>
          <p:cNvPr id="4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9" name="表格 48"/>
          <p:cNvGraphicFramePr>
            <a:graphicFrameLocks noGrp="1"/>
          </p:cNvGraphicFramePr>
          <p:nvPr>
            <p:extLst>
              <p:ext uri="{D42A27DB-BD31-4B8C-83A1-F6EECF244321}">
                <p14:modId xmlns:p14="http://schemas.microsoft.com/office/powerpoint/2010/main" val="156516303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TextBox 49">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1" name="TextBox 50">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2" name="TextBox 5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3" name="TextBox 5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4" name="TextBox 5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5" name="TextBox 54">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6" name="TextBox 55">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7" name="TextBox 56">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8" name="TextBox 57">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9" name="TextBox 58">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0" name="TextBox 59">
            <a:hlinkClick r:id="rId12" action="ppaction://hlinksldjump"/>
          </p:cNvPr>
          <p:cNvSpPr txBox="1"/>
          <p:nvPr/>
        </p:nvSpPr>
        <p:spPr>
          <a:xfrm>
            <a:off x="622399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1" name="TextBox 60">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2" name="TextBox 61">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3" name="TextBox 62">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4" name="TextBox 63">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115604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184" y="1091615"/>
            <a:ext cx="8427116" cy="1816075"/>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不坠青云之志</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　做到志存高远　</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天生我材必有用</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　做到自信满满　</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谈笑间，樯橹灰飞烟灭</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　做到从容淡定</a:t>
            </a:r>
            <a:endParaRPr lang="zh-CN" altLang="zh-CN" sz="2600" kern="100" dirty="0">
              <a:effectLst/>
              <a:latin typeface="宋体"/>
              <a:cs typeface="Courier New"/>
            </a:endParaRPr>
          </a:p>
        </p:txBody>
      </p:sp>
      <p:sp>
        <p:nvSpPr>
          <p:cNvPr id="46"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7"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8" name="表格 47"/>
          <p:cNvGraphicFramePr>
            <a:graphicFrameLocks noGrp="1"/>
          </p:cNvGraphicFramePr>
          <p:nvPr>
            <p:extLst>
              <p:ext uri="{D42A27DB-BD31-4B8C-83A1-F6EECF244321}">
                <p14:modId xmlns:p14="http://schemas.microsoft.com/office/powerpoint/2010/main" val="2695536108"/>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Box 48">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0" name="TextBox 49">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1" name="TextBox 50">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2" name="TextBox 51">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3" name="TextBox 52">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4" name="TextBox 53">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5" name="TextBox 54">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6" name="TextBox 55">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7" name="TextBox 56">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8" name="TextBox 57">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9" name="TextBox 58">
            <a:hlinkClick r:id="rId12" action="ppaction://hlinksldjump"/>
          </p:cNvPr>
          <p:cNvSpPr txBox="1"/>
          <p:nvPr/>
        </p:nvSpPr>
        <p:spPr>
          <a:xfrm>
            <a:off x="622399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0" name="TextBox 5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1" name="TextBox 6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2" name="TextBox 6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3" name="TextBox 6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475861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197" y="684302"/>
            <a:ext cx="8769291" cy="3970318"/>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12.</a:t>
            </a:r>
            <a:r>
              <a:rPr lang="zh-CN" altLang="zh-CN" sz="2400" kern="100" dirty="0">
                <a:latin typeface="Times New Roman"/>
                <a:ea typeface="华文细黑"/>
                <a:cs typeface="Times New Roman"/>
              </a:rPr>
              <a:t>在下面一段文字横线处补写恰当的语句，使整段文字语意完整连贯，内容贴切，逻辑严密。每处不超过</a:t>
            </a:r>
            <a:r>
              <a:rPr lang="zh-CN" altLang="zh-CN" sz="2400" kern="100" dirty="0">
                <a:latin typeface="宋体"/>
                <a:ea typeface="Times New Roman"/>
                <a:cs typeface="Courier New"/>
              </a:rPr>
              <a:t> </a:t>
            </a:r>
            <a:r>
              <a:rPr lang="en-US" altLang="zh-CN" sz="2400" kern="100" dirty="0">
                <a:latin typeface="宋体"/>
                <a:ea typeface="Times New Roman"/>
                <a:cs typeface="Courier New"/>
              </a:rPr>
              <a:t>15</a:t>
            </a:r>
            <a:r>
              <a:rPr lang="zh-CN" altLang="zh-CN" sz="2400" kern="100" dirty="0">
                <a:latin typeface="Times New Roman"/>
                <a:ea typeface="华文细黑"/>
                <a:cs typeface="Times New Roman"/>
              </a:rPr>
              <a:t>个字。</a:t>
            </a:r>
            <a:endParaRPr lang="zh-CN" altLang="zh-CN" sz="2400" kern="100" dirty="0">
              <a:latin typeface="宋体"/>
              <a:cs typeface="Courier New"/>
            </a:endParaRPr>
          </a:p>
          <a:p>
            <a:pPr>
              <a:lnSpc>
                <a:spcPct val="150000"/>
              </a:lnSpc>
            </a:pPr>
            <a:r>
              <a:rPr lang="en-US" altLang="zh-CN" sz="2400" dirty="0" smtClean="0">
                <a:latin typeface="Times New Roman"/>
                <a:ea typeface="华文细黑"/>
                <a:cs typeface="Times New Roman"/>
              </a:rPr>
              <a:t>        </a:t>
            </a:r>
            <a:r>
              <a:rPr lang="zh-CN" altLang="zh-CN" sz="2400" dirty="0" smtClean="0">
                <a:latin typeface="Times New Roman"/>
                <a:ea typeface="华文细黑"/>
                <a:cs typeface="Times New Roman"/>
              </a:rPr>
              <a:t>光</a:t>
            </a:r>
            <a:r>
              <a:rPr lang="zh-CN" altLang="zh-CN" sz="2400" dirty="0">
                <a:latin typeface="Times New Roman"/>
                <a:ea typeface="华文细黑"/>
                <a:cs typeface="Times New Roman"/>
              </a:rPr>
              <a:t>，是人类的好朋友，</a:t>
            </a:r>
            <a:r>
              <a:rPr lang="en-US" altLang="zh-CN" sz="2400" dirty="0">
                <a:latin typeface="宋体"/>
                <a:ea typeface="华文细黑"/>
                <a:cs typeface="Times New Roman"/>
              </a:rPr>
              <a:t>①</a:t>
            </a:r>
            <a:r>
              <a:rPr lang="en-US" altLang="zh-CN" sz="2400" dirty="0">
                <a:latin typeface="Times New Roman"/>
                <a:ea typeface="华文细黑"/>
              </a:rPr>
              <a:t>______________________</a:t>
            </a:r>
            <a:r>
              <a:rPr lang="zh-CN" altLang="zh-CN" sz="2400" dirty="0">
                <a:latin typeface="Times New Roman"/>
                <a:ea typeface="华文细黑"/>
                <a:cs typeface="Times New Roman"/>
              </a:rPr>
              <a:t>。然而，光一旦变成污染，</a:t>
            </a:r>
            <a:r>
              <a:rPr lang="en-US" altLang="zh-CN" sz="2400" dirty="0">
                <a:latin typeface="宋体"/>
                <a:ea typeface="华文细黑"/>
                <a:cs typeface="Times New Roman"/>
              </a:rPr>
              <a:t>②</a:t>
            </a:r>
            <a:r>
              <a:rPr lang="en-US" altLang="zh-CN" sz="2400" dirty="0">
                <a:latin typeface="Times New Roman"/>
                <a:ea typeface="华文细黑"/>
              </a:rPr>
              <a:t>____________________________</a:t>
            </a:r>
            <a:r>
              <a:rPr lang="zh-CN" altLang="zh-CN" sz="2400" dirty="0">
                <a:latin typeface="Times New Roman"/>
                <a:ea typeface="华文细黑"/>
                <a:cs typeface="Times New Roman"/>
              </a:rPr>
              <a:t>：比如过强过滥的光、变化过于迅速的光会破坏植物的生长规律，会影响人的生理与心理正常</a:t>
            </a:r>
            <a:r>
              <a:rPr lang="zh-CN" altLang="zh-CN" sz="2400" dirty="0" smtClean="0">
                <a:latin typeface="Times New Roman"/>
                <a:ea typeface="华文细黑"/>
                <a:cs typeface="Times New Roman"/>
              </a:rPr>
              <a:t>。</a:t>
            </a:r>
            <a:r>
              <a:rPr lang="zh-CN" altLang="zh-CN" sz="2400" dirty="0">
                <a:latin typeface="Times New Roman"/>
                <a:ea typeface="华文细黑"/>
                <a:cs typeface="Times New Roman"/>
              </a:rPr>
              <a:t>现在，国内不少城市还在不惜重金打造一座座</a:t>
            </a:r>
            <a:r>
              <a:rPr lang="en-US" altLang="zh-CN" sz="2400" dirty="0">
                <a:latin typeface="宋体"/>
                <a:ea typeface="华文细黑"/>
                <a:cs typeface="Times New Roman"/>
              </a:rPr>
              <a:t>“</a:t>
            </a:r>
            <a:r>
              <a:rPr lang="zh-CN" altLang="zh-CN" sz="2400" dirty="0">
                <a:latin typeface="Times New Roman"/>
                <a:ea typeface="华文细黑"/>
                <a:cs typeface="Times New Roman"/>
              </a:rPr>
              <a:t>不夜城</a:t>
            </a:r>
            <a:r>
              <a:rPr lang="en-US" altLang="zh-CN" sz="2400" dirty="0">
                <a:latin typeface="宋体"/>
                <a:ea typeface="华文细黑"/>
                <a:cs typeface="Times New Roman"/>
              </a:rPr>
              <a:t>”</a:t>
            </a:r>
            <a:r>
              <a:rPr lang="zh-CN" altLang="zh-CN" sz="2400" dirty="0">
                <a:latin typeface="Times New Roman"/>
                <a:ea typeface="华文细黑"/>
                <a:cs typeface="Times New Roman"/>
              </a:rPr>
              <a:t>，而这些所谓的</a:t>
            </a:r>
            <a:r>
              <a:rPr lang="en-US" altLang="zh-CN" sz="2400" dirty="0">
                <a:latin typeface="宋体"/>
                <a:ea typeface="华文细黑"/>
                <a:cs typeface="Times New Roman"/>
              </a:rPr>
              <a:t>“</a:t>
            </a:r>
            <a:r>
              <a:rPr lang="zh-CN" altLang="zh-CN" sz="2400" dirty="0">
                <a:latin typeface="Times New Roman"/>
                <a:ea typeface="华文细黑"/>
                <a:cs typeface="Times New Roman"/>
              </a:rPr>
              <a:t>不夜城</a:t>
            </a:r>
            <a:r>
              <a:rPr lang="en-US" altLang="zh-CN" sz="2400" dirty="0">
                <a:latin typeface="宋体"/>
                <a:ea typeface="华文细黑"/>
                <a:cs typeface="Times New Roman"/>
              </a:rPr>
              <a:t>”</a:t>
            </a:r>
            <a:r>
              <a:rPr lang="zh-CN" altLang="zh-CN" sz="2400" dirty="0">
                <a:latin typeface="Times New Roman"/>
                <a:ea typeface="华文细黑"/>
                <a:cs typeface="Times New Roman"/>
              </a:rPr>
              <a:t>恰恰是光污染的重灾区。</a:t>
            </a:r>
            <a:endParaRPr lang="zh-CN" altLang="zh-CN" sz="2400" kern="100" dirty="0">
              <a:effectLst/>
              <a:latin typeface="宋体"/>
              <a:cs typeface="Courier New"/>
            </a:endParaRPr>
          </a:p>
        </p:txBody>
      </p:sp>
      <p:sp>
        <p:nvSpPr>
          <p:cNvPr id="46"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7"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8" name="表格 47"/>
          <p:cNvGraphicFramePr>
            <a:graphicFrameLocks noGrp="1"/>
          </p:cNvGraphicFramePr>
          <p:nvPr>
            <p:extLst>
              <p:ext uri="{D42A27DB-BD31-4B8C-83A1-F6EECF244321}">
                <p14:modId xmlns:p14="http://schemas.microsoft.com/office/powerpoint/2010/main" val="2695536108"/>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Box 48">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0" name="TextBox 49">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1" name="TextBox 50">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2" name="TextBox 51">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3" name="TextBox 52">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4" name="TextBox 53">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5" name="TextBox 54">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6" name="TextBox 55">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7" name="TextBox 56">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8" name="TextBox 57">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9" name="TextBox 5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0" name="TextBox 59">
            <a:hlinkClick r:id="rId13" action="ppaction://hlinksldjump"/>
          </p:cNvPr>
          <p:cNvSpPr txBox="1"/>
          <p:nvPr/>
        </p:nvSpPr>
        <p:spPr>
          <a:xfrm>
            <a:off x="6796628" y="84538"/>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1" name="TextBox 6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2" name="TextBox 6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3" name="TextBox 6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520468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065" y="526995"/>
            <a:ext cx="8945554" cy="3693319"/>
          </a:xfrm>
          <a:prstGeom prst="rect">
            <a:avLst/>
          </a:prstGeom>
          <a:noFill/>
        </p:spPr>
        <p:txBody>
          <a:bodyPr wrap="square" rtlCol="0">
            <a:spAutoFit/>
          </a:bodyPr>
          <a:lstStyle/>
          <a:p>
            <a:pPr algn="just">
              <a:lnSpc>
                <a:spcPct val="150000"/>
              </a:lnSpc>
              <a:spcAft>
                <a:spcPts val="0"/>
              </a:spcAft>
            </a:pPr>
            <a:r>
              <a:rPr lang="zh-CN" altLang="zh-CN" sz="2600" kern="100" dirty="0">
                <a:latin typeface="Times New Roman"/>
                <a:ea typeface="华文细黑"/>
                <a:cs typeface="Times New Roman"/>
              </a:rPr>
              <a:t>看美国大片，总以为纽约是一座不眠的美丽城市。其实纽约对夜间强光和霓虹灯的照明时段和适用地段都是有严格规定的。由此可知，</a:t>
            </a:r>
            <a:r>
              <a:rPr lang="en-US" altLang="zh-CN" sz="2600" kern="100" dirty="0">
                <a:latin typeface="宋体"/>
                <a:ea typeface="华文细黑"/>
                <a:cs typeface="Times New Roman"/>
              </a:rPr>
              <a:t>③</a:t>
            </a:r>
            <a:r>
              <a:rPr lang="en-US" altLang="zh-CN" sz="2600" kern="100" dirty="0">
                <a:latin typeface="Times New Roman"/>
                <a:ea typeface="华文细黑"/>
                <a:cs typeface="Courier New"/>
              </a:rPr>
              <a:t>________________________</a:t>
            </a:r>
            <a:r>
              <a:rPr lang="zh-CN" altLang="zh-CN" sz="2600" kern="100" dirty="0">
                <a:latin typeface="Times New Roman"/>
                <a:ea typeface="华文细黑"/>
                <a:cs typeface="Times New Roman"/>
              </a:rPr>
              <a:t>，光是可以起到美化环境的作用而不会制造光污染的</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①</a:t>
            </a:r>
            <a:r>
              <a:rPr lang="zh-CN" altLang="zh-CN" sz="2600" kern="100" dirty="0">
                <a:solidFill>
                  <a:srgbClr val="E46C0A"/>
                </a:solidFill>
                <a:latin typeface="Times New Roman"/>
                <a:ea typeface="华文细黑"/>
                <a:cs typeface="Times New Roman"/>
              </a:rPr>
              <a:t>是人类永远不可缺少的东西　</a:t>
            </a:r>
            <a:r>
              <a:rPr lang="en-US" altLang="zh-CN" sz="2600" kern="100" dirty="0">
                <a:solidFill>
                  <a:srgbClr val="E46C0A"/>
                </a:solidFill>
                <a:latin typeface="宋体"/>
                <a:ea typeface="华文细黑"/>
                <a:cs typeface="Times New Roman"/>
              </a:rPr>
              <a:t>②</a:t>
            </a:r>
            <a:r>
              <a:rPr lang="zh-CN" altLang="zh-CN" sz="2600" kern="100" dirty="0">
                <a:solidFill>
                  <a:srgbClr val="E46C0A"/>
                </a:solidFill>
                <a:latin typeface="Times New Roman"/>
                <a:ea typeface="华文细黑"/>
                <a:cs typeface="Times New Roman"/>
              </a:rPr>
              <a:t>就会变成披着美丽外衣的杀手　</a:t>
            </a:r>
            <a:r>
              <a:rPr lang="en-US" altLang="zh-CN" sz="2600" kern="100" dirty="0">
                <a:solidFill>
                  <a:srgbClr val="E46C0A"/>
                </a:solidFill>
                <a:latin typeface="宋体"/>
                <a:ea typeface="华文细黑"/>
                <a:cs typeface="Times New Roman"/>
              </a:rPr>
              <a:t>③</a:t>
            </a:r>
            <a:r>
              <a:rPr lang="zh-CN" altLang="zh-CN" sz="2600" kern="100" dirty="0">
                <a:solidFill>
                  <a:srgbClr val="E46C0A"/>
                </a:solidFill>
                <a:latin typeface="Times New Roman"/>
                <a:ea typeface="华文细黑"/>
                <a:cs typeface="Times New Roman"/>
              </a:rPr>
              <a:t>只要合理布置光源和科学管理</a:t>
            </a:r>
            <a:r>
              <a:rPr lang="zh-CN" altLang="zh-CN" sz="2600" kern="100" dirty="0" smtClean="0">
                <a:solidFill>
                  <a:srgbClr val="E46C0A"/>
                </a:solidFill>
                <a:latin typeface="Times New Roman"/>
                <a:ea typeface="华文细黑"/>
                <a:cs typeface="Times New Roman"/>
              </a:rPr>
              <a:t>照明</a:t>
            </a:r>
            <a:endParaRPr lang="zh-CN" altLang="zh-CN" sz="2600" kern="100" dirty="0">
              <a:latin typeface="宋体"/>
              <a:cs typeface="Courier New"/>
            </a:endParaRPr>
          </a:p>
        </p:txBody>
      </p:sp>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249022149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353344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455" y="525154"/>
            <a:ext cx="8856984" cy="4524315"/>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13.</a:t>
            </a:r>
            <a:r>
              <a:rPr lang="zh-CN" altLang="zh-CN" sz="2400" kern="100" dirty="0">
                <a:latin typeface="Times New Roman"/>
                <a:ea typeface="华文细黑"/>
                <a:cs typeface="Times New Roman"/>
              </a:rPr>
              <a:t>下面一段话中有几处不得体的地方，请在文后括号里填入这几处的序号并一一改正。</a:t>
            </a:r>
            <a:endParaRPr lang="zh-CN" altLang="zh-CN" sz="2400" kern="100" dirty="0">
              <a:latin typeface="宋体"/>
              <a:cs typeface="Courier New"/>
            </a:endParaRPr>
          </a:p>
          <a:p>
            <a:pPr algn="just">
              <a:lnSpc>
                <a:spcPct val="150000"/>
              </a:lnSpc>
              <a:spcAft>
                <a:spcPts val="0"/>
              </a:spcAft>
            </a:pP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同学：</a:t>
            </a:r>
            <a:endParaRPr lang="zh-CN" altLang="zh-CN" sz="2400" kern="100" dirty="0">
              <a:latin typeface="宋体"/>
              <a:cs typeface="Courier New"/>
            </a:endParaRPr>
          </a:p>
          <a:p>
            <a:pPr algn="just">
              <a:lnSpc>
                <a:spcPct val="150000"/>
              </a:lnSpc>
              <a:spcAft>
                <a:spcPts val="0"/>
              </a:spcAft>
            </a:pPr>
            <a:r>
              <a:rPr lang="en-US" altLang="zh-CN" sz="2400" kern="100" dirty="0" smtClean="0">
                <a:latin typeface="Times New Roman"/>
                <a:ea typeface="华文细黑"/>
                <a:cs typeface="Times New Roman"/>
              </a:rPr>
              <a:t>        </a:t>
            </a:r>
            <a:r>
              <a:rPr lang="zh-CN" altLang="zh-CN" sz="2400" kern="100" dirty="0" smtClean="0">
                <a:latin typeface="Times New Roman"/>
                <a:ea typeface="华文细黑"/>
                <a:cs typeface="Times New Roman"/>
              </a:rPr>
              <a:t>这</a:t>
            </a:r>
            <a:r>
              <a:rPr lang="zh-CN" altLang="zh-CN" sz="2400" kern="100" dirty="0">
                <a:latin typeface="Times New Roman"/>
                <a:ea typeface="华文细黑"/>
                <a:cs typeface="Times New Roman"/>
              </a:rPr>
              <a:t>次考试你的成绩一落千丈</a:t>
            </a:r>
            <a:r>
              <a:rPr lang="en-US" altLang="zh-CN" sz="2400" kern="100" dirty="0">
                <a:latin typeface="Times New Roman"/>
                <a:ea typeface="华文细黑"/>
                <a:cs typeface="Courier New"/>
              </a:rPr>
              <a:t>(a)</a:t>
            </a:r>
            <a:r>
              <a:rPr lang="zh-CN" altLang="zh-CN" sz="2400" kern="100" dirty="0">
                <a:latin typeface="Times New Roman"/>
                <a:ea typeface="华文细黑"/>
                <a:cs typeface="Times New Roman"/>
              </a:rPr>
              <a:t>，作为同学，在学习上如果你有需要帮忙的地方</a:t>
            </a:r>
            <a:r>
              <a:rPr lang="en-US" altLang="zh-CN" sz="2400" kern="100" dirty="0">
                <a:latin typeface="Times New Roman"/>
                <a:ea typeface="华文细黑"/>
                <a:cs typeface="Courier New"/>
              </a:rPr>
              <a:t>(b)</a:t>
            </a:r>
            <a:r>
              <a:rPr lang="zh-CN" altLang="zh-CN" sz="2400" kern="100" dirty="0">
                <a:latin typeface="Times New Roman"/>
                <a:ea typeface="华文细黑"/>
                <a:cs typeface="Times New Roman"/>
              </a:rPr>
              <a:t>，我们一定鼎力相助</a:t>
            </a:r>
            <a:r>
              <a:rPr lang="en-US" altLang="zh-CN" sz="2400" kern="100" dirty="0">
                <a:latin typeface="Times New Roman"/>
                <a:ea typeface="华文细黑"/>
                <a:cs typeface="Courier New"/>
              </a:rPr>
              <a:t>(c)</a:t>
            </a:r>
            <a:r>
              <a:rPr lang="zh-CN" altLang="zh-CN" sz="2400" kern="100" dirty="0">
                <a:latin typeface="Times New Roman"/>
                <a:ea typeface="华文细黑"/>
                <a:cs typeface="Times New Roman"/>
              </a:rPr>
              <a:t>。如果在一些难题上需要指点的话</a:t>
            </a:r>
            <a:r>
              <a:rPr lang="en-US" altLang="zh-CN" sz="2400" kern="100" dirty="0">
                <a:latin typeface="Times New Roman"/>
                <a:ea typeface="华文细黑"/>
                <a:cs typeface="Courier New"/>
              </a:rPr>
              <a:t>(d)</a:t>
            </a:r>
            <a:r>
              <a:rPr lang="zh-CN" altLang="zh-CN" sz="2400" kern="100" dirty="0">
                <a:latin typeface="Times New Roman"/>
                <a:ea typeface="华文细黑"/>
                <a:cs typeface="Times New Roman"/>
              </a:rPr>
              <a:t>，我们会不吝赐教</a:t>
            </a:r>
            <a:r>
              <a:rPr lang="en-US" altLang="zh-CN" sz="2400" kern="100" dirty="0">
                <a:latin typeface="Times New Roman"/>
                <a:ea typeface="华文细黑"/>
                <a:cs typeface="Courier New"/>
              </a:rPr>
              <a:t>(e)</a:t>
            </a:r>
            <a:r>
              <a:rPr lang="zh-CN" altLang="zh-CN" sz="2400" kern="100" dirty="0">
                <a:latin typeface="Times New Roman"/>
                <a:ea typeface="华文细黑"/>
                <a:cs typeface="Times New Roman"/>
              </a:rPr>
              <a:t>。虽然我们的水平不差</a:t>
            </a:r>
            <a:r>
              <a:rPr lang="en-US" altLang="zh-CN" sz="2400" kern="100" dirty="0">
                <a:latin typeface="Times New Roman"/>
                <a:ea typeface="华文细黑"/>
                <a:cs typeface="Courier New"/>
              </a:rPr>
              <a:t>(f)</a:t>
            </a:r>
            <a:r>
              <a:rPr lang="zh-CN" altLang="zh-CN" sz="2400" kern="100" dirty="0">
                <a:latin typeface="Times New Roman"/>
                <a:ea typeface="华文细黑"/>
                <a:cs typeface="Times New Roman"/>
              </a:rPr>
              <a:t>，可是是否需要帮忙，请你好自为之</a:t>
            </a:r>
            <a:r>
              <a:rPr lang="en-US" altLang="zh-CN" sz="2400" kern="100" dirty="0">
                <a:latin typeface="Times New Roman"/>
                <a:ea typeface="华文细黑"/>
                <a:cs typeface="Courier New"/>
              </a:rPr>
              <a:t>(g)</a:t>
            </a:r>
            <a:r>
              <a:rPr lang="zh-CN" altLang="zh-CN" sz="2400" kern="100" dirty="0">
                <a:latin typeface="Times New Roman"/>
                <a:ea typeface="华文细黑"/>
                <a:cs typeface="Times New Roman"/>
              </a:rPr>
              <a:t>。</a:t>
            </a:r>
            <a:endParaRPr lang="zh-CN" altLang="zh-CN" sz="2400" kern="100" dirty="0">
              <a:latin typeface="宋体"/>
              <a:cs typeface="Courier New"/>
            </a:endParaRPr>
          </a:p>
          <a:p>
            <a:pPr>
              <a:lnSpc>
                <a:spcPct val="150000"/>
              </a:lnSpc>
            </a:pPr>
            <a:r>
              <a:rPr lang="en-US" altLang="zh-CN" sz="2400" dirty="0">
                <a:latin typeface="宋体"/>
                <a:ea typeface="华文细黑"/>
                <a:cs typeface="Times New Roman"/>
              </a:rPr>
              <a:t>①</a:t>
            </a:r>
            <a:r>
              <a:rPr lang="en-US" altLang="zh-CN" sz="2400" dirty="0">
                <a:latin typeface="Times New Roman"/>
                <a:ea typeface="华文细黑"/>
              </a:rPr>
              <a:t>(</a:t>
            </a:r>
            <a:r>
              <a:rPr lang="zh-CN" altLang="zh-CN" sz="2400" dirty="0">
                <a:latin typeface="Times New Roman"/>
                <a:ea typeface="华文细黑"/>
                <a:cs typeface="Times New Roman"/>
              </a:rPr>
              <a:t>　　</a:t>
            </a:r>
            <a:r>
              <a:rPr lang="en-US" altLang="zh-CN" sz="2400" dirty="0" smtClean="0">
                <a:latin typeface="Times New Roman"/>
                <a:ea typeface="华文细黑"/>
              </a:rPr>
              <a:t>)_____________________________</a:t>
            </a:r>
            <a:endParaRPr lang="zh-CN" altLang="zh-CN" sz="2400" kern="100" dirty="0">
              <a:solidFill>
                <a:prstClr val="black"/>
              </a:solidFill>
              <a:latin typeface="宋体"/>
              <a:cs typeface="Courier New"/>
            </a:endParaRPr>
          </a:p>
        </p:txBody>
      </p:sp>
      <p:sp>
        <p:nvSpPr>
          <p:cNvPr id="5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2" name="表格 51"/>
          <p:cNvGraphicFramePr>
            <a:graphicFrameLocks noGrp="1"/>
          </p:cNvGraphicFramePr>
          <p:nvPr>
            <p:extLst>
              <p:ext uri="{D42A27DB-BD31-4B8C-83A1-F6EECF244321}">
                <p14:modId xmlns:p14="http://schemas.microsoft.com/office/powerpoint/2010/main" val="249022149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TextBox 5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4" name="TextBox 5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5" name="TextBox 5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6" name="TextBox 5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7" name="TextBox 5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8" name="TextBox 5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9" name="TextBox 5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0" name="TextBox 5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1" name="TextBox 60">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2" name="TextBox 6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3" name="TextBox 6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4" name="TextBox 6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5" name="TextBox 64">
            <a:hlinkClick r:id="rId14" action="ppaction://hlinksldjump"/>
          </p:cNvPr>
          <p:cNvSpPr txBox="1"/>
          <p:nvPr/>
        </p:nvSpPr>
        <p:spPr>
          <a:xfrm>
            <a:off x="7393774" y="87126"/>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6" name="TextBox 6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7" name="TextBox 66">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4" name="矩形 3"/>
          <p:cNvSpPr/>
          <p:nvPr/>
        </p:nvSpPr>
        <p:spPr>
          <a:xfrm>
            <a:off x="1213912" y="4433009"/>
            <a:ext cx="4801314" cy="461665"/>
          </a:xfrm>
          <a:prstGeom prst="rect">
            <a:avLst/>
          </a:prstGeom>
        </p:spPr>
        <p:txBody>
          <a:bodyPr wrap="none">
            <a:spAutoFit/>
          </a:bodyPr>
          <a:lstStyle/>
          <a:p>
            <a:r>
              <a:rPr lang="en-US" altLang="zh-CN" sz="2400" dirty="0">
                <a:solidFill>
                  <a:srgbClr val="E46C0A"/>
                </a:solidFill>
                <a:latin typeface="宋体"/>
                <a:ea typeface="华文细黑"/>
                <a:cs typeface="Times New Roman"/>
              </a:rPr>
              <a:t>“</a:t>
            </a:r>
            <a:r>
              <a:rPr lang="zh-CN" altLang="zh-CN" sz="2400" dirty="0">
                <a:solidFill>
                  <a:srgbClr val="E46C0A"/>
                </a:solidFill>
                <a:latin typeface="Times New Roman"/>
                <a:ea typeface="华文细黑"/>
                <a:cs typeface="Times New Roman"/>
              </a:rPr>
              <a:t>一落千丈</a:t>
            </a:r>
            <a:r>
              <a:rPr lang="en-US" altLang="zh-CN" sz="2400" dirty="0">
                <a:solidFill>
                  <a:srgbClr val="E46C0A"/>
                </a:solidFill>
                <a:latin typeface="宋体"/>
                <a:ea typeface="华文细黑"/>
                <a:cs typeface="Times New Roman"/>
              </a:rPr>
              <a:t>”</a:t>
            </a:r>
            <a:r>
              <a:rPr lang="zh-CN" altLang="zh-CN" sz="2400" dirty="0">
                <a:solidFill>
                  <a:srgbClr val="E46C0A"/>
                </a:solidFill>
                <a:latin typeface="Times New Roman"/>
                <a:ea typeface="华文细黑"/>
                <a:cs typeface="Times New Roman"/>
              </a:rPr>
              <a:t>改为</a:t>
            </a:r>
            <a:r>
              <a:rPr lang="en-US" altLang="zh-CN" sz="2400" dirty="0">
                <a:solidFill>
                  <a:srgbClr val="E46C0A"/>
                </a:solidFill>
                <a:latin typeface="宋体"/>
                <a:ea typeface="华文细黑"/>
                <a:cs typeface="Times New Roman"/>
              </a:rPr>
              <a:t>“</a:t>
            </a:r>
            <a:r>
              <a:rPr lang="zh-CN" altLang="zh-CN" sz="2400" dirty="0">
                <a:solidFill>
                  <a:srgbClr val="E46C0A"/>
                </a:solidFill>
                <a:latin typeface="Times New Roman"/>
                <a:ea typeface="华文细黑"/>
                <a:cs typeface="Times New Roman"/>
              </a:rPr>
              <a:t>不太理想</a:t>
            </a:r>
            <a:r>
              <a:rPr lang="en-US" altLang="zh-CN" sz="2400" dirty="0">
                <a:solidFill>
                  <a:srgbClr val="E46C0A"/>
                </a:solidFill>
                <a:latin typeface="宋体"/>
                <a:ea typeface="华文细黑"/>
                <a:cs typeface="Times New Roman"/>
              </a:rPr>
              <a:t>”</a:t>
            </a:r>
            <a:r>
              <a:rPr lang="zh-CN" altLang="zh-CN" sz="2400" dirty="0">
                <a:solidFill>
                  <a:srgbClr val="E46C0A"/>
                </a:solidFill>
                <a:latin typeface="Times New Roman"/>
                <a:ea typeface="华文细黑"/>
                <a:cs typeface="Times New Roman"/>
              </a:rPr>
              <a:t>。</a:t>
            </a:r>
            <a:endParaRPr lang="zh-CN" altLang="en-US" sz="2400" dirty="0"/>
          </a:p>
        </p:txBody>
      </p:sp>
      <p:sp>
        <p:nvSpPr>
          <p:cNvPr id="23" name="矩形 22"/>
          <p:cNvSpPr/>
          <p:nvPr/>
        </p:nvSpPr>
        <p:spPr>
          <a:xfrm>
            <a:off x="756594" y="4455869"/>
            <a:ext cx="320922" cy="461665"/>
          </a:xfrm>
          <a:prstGeom prst="rect">
            <a:avLst/>
          </a:prstGeom>
        </p:spPr>
        <p:txBody>
          <a:bodyPr wrap="none">
            <a:spAutoFit/>
          </a:bodyPr>
          <a:lstStyle/>
          <a:p>
            <a:r>
              <a:rPr lang="en-US" altLang="zh-CN" sz="2400" dirty="0">
                <a:solidFill>
                  <a:srgbClr val="E46C0A"/>
                </a:solidFill>
                <a:latin typeface="Times New Roman"/>
                <a:ea typeface="华文细黑"/>
              </a:rPr>
              <a:t>a</a:t>
            </a:r>
            <a:endParaRPr lang="zh-CN" altLang="en-US" sz="2400" dirty="0"/>
          </a:p>
        </p:txBody>
      </p:sp>
    </p:spTree>
    <p:extLst>
      <p:ext uri="{BB962C8B-B14F-4D97-AF65-F5344CB8AC3E}">
        <p14:creationId xmlns:p14="http://schemas.microsoft.com/office/powerpoint/2010/main" val="54786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4363" y="816506"/>
            <a:ext cx="8683844" cy="3616567"/>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示例一</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命运如一支吸墨的笔，我们是一张洁白的纸。没有笔的书写，纸只能闲呆一边；没有命运的挥洒，人生只会毫无生机。</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示例二</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命运如一支划船的桨，我们是一条远航的船。没有桨的挥动，船只能原地不动；没有命运的推动，人生只会停止不前。</a:t>
            </a:r>
            <a:endParaRPr lang="zh-CN" altLang="zh-CN" sz="2600" kern="100" dirty="0">
              <a:effectLst/>
              <a:latin typeface="宋体"/>
              <a:cs typeface="Courier New"/>
            </a:endParaRPr>
          </a:p>
        </p:txBody>
      </p:sp>
      <p:sp>
        <p:nvSpPr>
          <p:cNvPr id="5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2" name="表格 51"/>
          <p:cNvGraphicFramePr>
            <a:graphicFrameLocks noGrp="1"/>
          </p:cNvGraphicFramePr>
          <p:nvPr>
            <p:extLst>
              <p:ext uri="{D42A27DB-BD31-4B8C-83A1-F6EECF244321}">
                <p14:modId xmlns:p14="http://schemas.microsoft.com/office/powerpoint/2010/main" val="585022849"/>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TextBox 52">
            <a:hlinkClick r:id="rId2" action="ppaction://hlinksldjump"/>
          </p:cNvPr>
          <p:cNvSpPr txBox="1"/>
          <p:nvPr/>
        </p:nvSpPr>
        <p:spPr>
          <a:xfrm>
            <a:off x="391144" y="80576"/>
            <a:ext cx="568644"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4" name="TextBox 5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5" name="TextBox 5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6" name="TextBox 5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7" name="TextBox 5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8" name="TextBox 5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9" name="TextBox 5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0" name="TextBox 5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1" name="TextBox 60">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2" name="TextBox 6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3" name="TextBox 6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4" name="TextBox 6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5" name="TextBox 64">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6" name="TextBox 6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7" name="TextBox 66">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434566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2" name="表格 51"/>
          <p:cNvGraphicFramePr>
            <a:graphicFrameLocks noGrp="1"/>
          </p:cNvGraphicFramePr>
          <p:nvPr>
            <p:extLst>
              <p:ext uri="{D42A27DB-BD31-4B8C-83A1-F6EECF244321}">
                <p14:modId xmlns:p14="http://schemas.microsoft.com/office/powerpoint/2010/main" val="249022149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TextBox 5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4" name="TextBox 5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5" name="TextBox 5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6" name="TextBox 5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7" name="TextBox 5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8" name="TextBox 5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9" name="TextBox 5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0" name="TextBox 5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1" name="TextBox 60">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2" name="TextBox 6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3" name="TextBox 6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4" name="TextBox 6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5" name="TextBox 64">
            <a:hlinkClick r:id="rId14" action="ppaction://hlinksldjump"/>
          </p:cNvPr>
          <p:cNvSpPr txBox="1"/>
          <p:nvPr/>
        </p:nvSpPr>
        <p:spPr>
          <a:xfrm>
            <a:off x="7393774" y="87126"/>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6" name="TextBox 6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7" name="TextBox 66">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4" name="矩形 3"/>
          <p:cNvSpPr/>
          <p:nvPr/>
        </p:nvSpPr>
        <p:spPr>
          <a:xfrm>
            <a:off x="373440" y="880656"/>
            <a:ext cx="8428453" cy="3093154"/>
          </a:xfrm>
          <a:prstGeom prst="rect">
            <a:avLst/>
          </a:prstGeom>
        </p:spPr>
        <p:txBody>
          <a:bodyPr>
            <a:spAutoFit/>
          </a:bodyPr>
          <a:lstStyle/>
          <a:p>
            <a:pPr>
              <a:lnSpc>
                <a:spcPct val="150000"/>
              </a:lnSpc>
              <a:spcAft>
                <a:spcPts val="0"/>
              </a:spcAft>
            </a:pPr>
            <a:r>
              <a:rPr lang="en-US" altLang="zh-CN" sz="2600" dirty="0">
                <a:latin typeface="宋体"/>
                <a:ea typeface="华文细黑"/>
                <a:cs typeface="Times New Roman"/>
              </a:rPr>
              <a:t>②</a:t>
            </a:r>
            <a:r>
              <a:rPr lang="en-US" altLang="zh-CN" sz="2600" dirty="0">
                <a:latin typeface="Times New Roman"/>
                <a:ea typeface="华文细黑"/>
              </a:rPr>
              <a:t>(</a:t>
            </a:r>
            <a:r>
              <a:rPr lang="zh-CN" altLang="zh-CN" sz="2600" dirty="0">
                <a:latin typeface="Times New Roman"/>
                <a:ea typeface="华文细黑"/>
                <a:cs typeface="Times New Roman"/>
              </a:rPr>
              <a:t>　　</a:t>
            </a:r>
            <a:r>
              <a:rPr lang="en-US" altLang="zh-CN" sz="2600" dirty="0" smtClean="0">
                <a:latin typeface="Times New Roman"/>
                <a:ea typeface="华文细黑"/>
              </a:rPr>
              <a:t>)_____________________________</a:t>
            </a:r>
          </a:p>
          <a:p>
            <a:pPr>
              <a:lnSpc>
                <a:spcPct val="150000"/>
              </a:lnSpc>
              <a:spcAft>
                <a:spcPts val="0"/>
              </a:spcAft>
            </a:pPr>
            <a:r>
              <a:rPr lang="en-US" altLang="zh-CN" sz="2600" dirty="0" smtClean="0">
                <a:latin typeface="宋体"/>
                <a:ea typeface="华文细黑"/>
                <a:cs typeface="Times New Roman"/>
              </a:rPr>
              <a:t>③</a:t>
            </a:r>
            <a:r>
              <a:rPr lang="en-US" altLang="zh-CN" sz="2600" dirty="0">
                <a:latin typeface="Times New Roman"/>
                <a:ea typeface="华文细黑"/>
              </a:rPr>
              <a:t>(</a:t>
            </a:r>
            <a:r>
              <a:rPr lang="zh-CN" altLang="zh-CN" sz="2600" dirty="0">
                <a:latin typeface="Times New Roman"/>
                <a:ea typeface="华文细黑"/>
                <a:cs typeface="Times New Roman"/>
              </a:rPr>
              <a:t>　　</a:t>
            </a:r>
            <a:r>
              <a:rPr lang="en-US" altLang="zh-CN" sz="2600" dirty="0" smtClean="0">
                <a:latin typeface="Times New Roman"/>
                <a:ea typeface="华文细黑"/>
              </a:rPr>
              <a:t>)_____________________</a:t>
            </a:r>
          </a:p>
          <a:p>
            <a:pPr>
              <a:lnSpc>
                <a:spcPct val="150000"/>
              </a:lnSpc>
              <a:spcAft>
                <a:spcPts val="0"/>
              </a:spcAft>
            </a:pPr>
            <a:r>
              <a:rPr lang="en-US" altLang="zh-CN" sz="2600" dirty="0" smtClean="0">
                <a:latin typeface="宋体"/>
                <a:ea typeface="华文细黑"/>
                <a:cs typeface="Times New Roman"/>
              </a:rPr>
              <a:t>④</a:t>
            </a:r>
            <a:r>
              <a:rPr lang="en-US" altLang="zh-CN" sz="2600" dirty="0">
                <a:latin typeface="Times New Roman"/>
                <a:ea typeface="华文细黑"/>
              </a:rPr>
              <a:t>(</a:t>
            </a:r>
            <a:r>
              <a:rPr lang="zh-CN" altLang="zh-CN" sz="2600" dirty="0">
                <a:latin typeface="Times New Roman"/>
                <a:ea typeface="华文细黑"/>
                <a:cs typeface="Times New Roman"/>
              </a:rPr>
              <a:t>　　</a:t>
            </a:r>
            <a:r>
              <a:rPr lang="en-US" altLang="zh-CN" sz="2600" dirty="0" smtClean="0">
                <a:latin typeface="Times New Roman"/>
                <a:ea typeface="华文细黑"/>
              </a:rPr>
              <a:t>)____________________________</a:t>
            </a:r>
          </a:p>
          <a:p>
            <a:pPr>
              <a:lnSpc>
                <a:spcPct val="150000"/>
              </a:lnSpc>
              <a:spcAft>
                <a:spcPts val="0"/>
              </a:spcAft>
            </a:pPr>
            <a:r>
              <a:rPr lang="en-US" altLang="zh-CN" sz="2600" dirty="0" smtClean="0">
                <a:latin typeface="宋体"/>
                <a:ea typeface="华文细黑"/>
                <a:cs typeface="Times New Roman"/>
              </a:rPr>
              <a:t>⑤</a:t>
            </a:r>
            <a:r>
              <a:rPr lang="en-US" altLang="zh-CN" sz="2600" dirty="0">
                <a:latin typeface="Times New Roman"/>
                <a:ea typeface="华文细黑"/>
              </a:rPr>
              <a:t>(</a:t>
            </a:r>
            <a:r>
              <a:rPr lang="zh-CN" altLang="zh-CN" sz="2600" dirty="0">
                <a:latin typeface="Times New Roman"/>
                <a:ea typeface="华文细黑"/>
                <a:cs typeface="Times New Roman"/>
              </a:rPr>
              <a:t>　　</a:t>
            </a:r>
            <a:r>
              <a:rPr lang="en-US" altLang="zh-CN" sz="2600" dirty="0" smtClean="0">
                <a:latin typeface="Times New Roman"/>
                <a:ea typeface="华文细黑"/>
              </a:rPr>
              <a:t>)____________________________</a:t>
            </a:r>
          </a:p>
          <a:p>
            <a:pPr>
              <a:lnSpc>
                <a:spcPct val="150000"/>
              </a:lnSpc>
              <a:spcAft>
                <a:spcPts val="0"/>
              </a:spcAft>
            </a:pPr>
            <a:r>
              <a:rPr lang="en-US" altLang="zh-CN" sz="2600" dirty="0" smtClean="0">
                <a:latin typeface="宋体"/>
                <a:ea typeface="华文细黑"/>
                <a:cs typeface="Times New Roman"/>
              </a:rPr>
              <a:t>⑥</a:t>
            </a:r>
            <a:r>
              <a:rPr lang="en-US" altLang="zh-CN" sz="2600" dirty="0">
                <a:latin typeface="Times New Roman"/>
                <a:ea typeface="华文细黑"/>
              </a:rPr>
              <a:t>(</a:t>
            </a:r>
            <a:r>
              <a:rPr lang="zh-CN" altLang="zh-CN" sz="2600" dirty="0">
                <a:latin typeface="Times New Roman"/>
                <a:ea typeface="华文细黑"/>
                <a:cs typeface="Times New Roman"/>
              </a:rPr>
              <a:t>　　</a:t>
            </a:r>
            <a:r>
              <a:rPr lang="en-US" altLang="zh-CN" sz="2600" dirty="0" smtClean="0">
                <a:latin typeface="Times New Roman"/>
                <a:ea typeface="华文细黑"/>
              </a:rPr>
              <a:t>)_____________________________</a:t>
            </a:r>
            <a:endParaRPr lang="zh-CN" altLang="zh-CN" sz="2600" kern="100" dirty="0">
              <a:latin typeface="宋体"/>
              <a:cs typeface="Courier New"/>
            </a:endParaRPr>
          </a:p>
        </p:txBody>
      </p:sp>
      <p:sp>
        <p:nvSpPr>
          <p:cNvPr id="3" name="矩形 2"/>
          <p:cNvSpPr/>
          <p:nvPr/>
        </p:nvSpPr>
        <p:spPr>
          <a:xfrm>
            <a:off x="1047800" y="999187"/>
            <a:ext cx="332142" cy="492443"/>
          </a:xfrm>
          <a:prstGeom prst="rect">
            <a:avLst/>
          </a:prstGeom>
        </p:spPr>
        <p:txBody>
          <a:bodyPr wrap="none">
            <a:spAutoFit/>
          </a:bodyPr>
          <a:lstStyle/>
          <a:p>
            <a:r>
              <a:rPr lang="en-US" altLang="zh-CN" sz="2600" dirty="0">
                <a:solidFill>
                  <a:srgbClr val="E46C0A"/>
                </a:solidFill>
                <a:latin typeface="Times New Roman"/>
                <a:ea typeface="华文细黑"/>
              </a:rPr>
              <a:t>c</a:t>
            </a:r>
            <a:endParaRPr lang="zh-CN" altLang="en-US" sz="2600" dirty="0"/>
          </a:p>
        </p:txBody>
      </p:sp>
      <p:sp>
        <p:nvSpPr>
          <p:cNvPr id="23" name="矩形 22"/>
          <p:cNvSpPr/>
          <p:nvPr/>
        </p:nvSpPr>
        <p:spPr>
          <a:xfrm>
            <a:off x="1550397" y="957094"/>
            <a:ext cx="5186035" cy="492443"/>
          </a:xfrm>
          <a:prstGeom prst="rect">
            <a:avLst/>
          </a:prstGeom>
        </p:spPr>
        <p:txBody>
          <a:bodyPr wrap="none">
            <a:spAutoFit/>
          </a:bodyPr>
          <a:lstStyle/>
          <a:p>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鼎力相助</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改为</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尽力相助</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a:t>
            </a:r>
            <a:endParaRPr lang="zh-CN" altLang="en-US" sz="2600" dirty="0"/>
          </a:p>
        </p:txBody>
      </p:sp>
      <p:sp>
        <p:nvSpPr>
          <p:cNvPr id="24" name="矩形 23"/>
          <p:cNvSpPr/>
          <p:nvPr/>
        </p:nvSpPr>
        <p:spPr>
          <a:xfrm>
            <a:off x="1059612" y="1620406"/>
            <a:ext cx="351378" cy="492443"/>
          </a:xfrm>
          <a:prstGeom prst="rect">
            <a:avLst/>
          </a:prstGeom>
        </p:spPr>
        <p:txBody>
          <a:bodyPr wrap="none">
            <a:spAutoFit/>
          </a:bodyPr>
          <a:lstStyle/>
          <a:p>
            <a:r>
              <a:rPr lang="en-US" altLang="zh-CN" sz="2600" dirty="0">
                <a:solidFill>
                  <a:srgbClr val="E46C0A"/>
                </a:solidFill>
                <a:latin typeface="Times New Roman"/>
                <a:ea typeface="华文细黑"/>
              </a:rPr>
              <a:t>d</a:t>
            </a:r>
            <a:endParaRPr lang="zh-CN" altLang="en-US" sz="2600" dirty="0"/>
          </a:p>
        </p:txBody>
      </p:sp>
      <p:sp>
        <p:nvSpPr>
          <p:cNvPr id="25" name="矩形 24"/>
          <p:cNvSpPr/>
          <p:nvPr/>
        </p:nvSpPr>
        <p:spPr>
          <a:xfrm>
            <a:off x="1579447" y="1563638"/>
            <a:ext cx="3557569" cy="492443"/>
          </a:xfrm>
          <a:prstGeom prst="rect">
            <a:avLst/>
          </a:prstGeom>
        </p:spPr>
        <p:txBody>
          <a:bodyPr wrap="none">
            <a:spAutoFit/>
          </a:bodyPr>
          <a:lstStyle/>
          <a:p>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指点</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改为</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解答</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a:t>
            </a:r>
            <a:endParaRPr lang="zh-CN" altLang="en-US" sz="2600" dirty="0"/>
          </a:p>
        </p:txBody>
      </p:sp>
      <p:sp>
        <p:nvSpPr>
          <p:cNvPr id="6" name="矩形 5"/>
          <p:cNvSpPr/>
          <p:nvPr/>
        </p:nvSpPr>
        <p:spPr>
          <a:xfrm>
            <a:off x="1066468" y="2219330"/>
            <a:ext cx="332142" cy="492443"/>
          </a:xfrm>
          <a:prstGeom prst="rect">
            <a:avLst/>
          </a:prstGeom>
        </p:spPr>
        <p:txBody>
          <a:bodyPr wrap="none">
            <a:spAutoFit/>
          </a:bodyPr>
          <a:lstStyle/>
          <a:p>
            <a:r>
              <a:rPr lang="en-US" altLang="zh-CN" sz="2600" dirty="0">
                <a:solidFill>
                  <a:srgbClr val="E46C0A"/>
                </a:solidFill>
                <a:latin typeface="Times New Roman"/>
                <a:ea typeface="华文细黑"/>
              </a:rPr>
              <a:t>e</a:t>
            </a:r>
            <a:endParaRPr lang="zh-CN" altLang="en-US" sz="2600" dirty="0"/>
          </a:p>
        </p:txBody>
      </p:sp>
      <p:sp>
        <p:nvSpPr>
          <p:cNvPr id="8" name="矩形 7"/>
          <p:cNvSpPr/>
          <p:nvPr/>
        </p:nvSpPr>
        <p:spPr>
          <a:xfrm>
            <a:off x="1475656" y="2165990"/>
            <a:ext cx="5186035" cy="492443"/>
          </a:xfrm>
          <a:prstGeom prst="rect">
            <a:avLst/>
          </a:prstGeom>
        </p:spPr>
        <p:txBody>
          <a:bodyPr wrap="none">
            <a:spAutoFit/>
          </a:bodyPr>
          <a:lstStyle/>
          <a:p>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不吝赐教</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改为</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毫不保留</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a:t>
            </a:r>
            <a:endParaRPr lang="zh-CN" altLang="en-US" sz="2600" dirty="0"/>
          </a:p>
        </p:txBody>
      </p:sp>
      <p:sp>
        <p:nvSpPr>
          <p:cNvPr id="30" name="矩形 29"/>
          <p:cNvSpPr/>
          <p:nvPr/>
        </p:nvSpPr>
        <p:spPr>
          <a:xfrm>
            <a:off x="1074466" y="2818055"/>
            <a:ext cx="295274" cy="492443"/>
          </a:xfrm>
          <a:prstGeom prst="rect">
            <a:avLst/>
          </a:prstGeom>
        </p:spPr>
        <p:txBody>
          <a:bodyPr wrap="none">
            <a:spAutoFit/>
          </a:bodyPr>
          <a:lstStyle/>
          <a:p>
            <a:r>
              <a:rPr lang="en-US" altLang="zh-CN" sz="2600" dirty="0">
                <a:solidFill>
                  <a:srgbClr val="E46C0A"/>
                </a:solidFill>
                <a:latin typeface="Times New Roman"/>
                <a:ea typeface="华文细黑"/>
              </a:rPr>
              <a:t>f</a:t>
            </a:r>
            <a:endParaRPr lang="zh-CN" altLang="en-US" sz="2600" dirty="0"/>
          </a:p>
        </p:txBody>
      </p:sp>
      <p:sp>
        <p:nvSpPr>
          <p:cNvPr id="31" name="矩形 30"/>
          <p:cNvSpPr/>
          <p:nvPr/>
        </p:nvSpPr>
        <p:spPr>
          <a:xfrm>
            <a:off x="1487468" y="2757294"/>
            <a:ext cx="5186035" cy="492443"/>
          </a:xfrm>
          <a:prstGeom prst="rect">
            <a:avLst/>
          </a:prstGeom>
        </p:spPr>
        <p:txBody>
          <a:bodyPr wrap="none">
            <a:spAutoFit/>
          </a:bodyPr>
          <a:lstStyle/>
          <a:p>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水平不差</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改为</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水平有限</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a:t>
            </a:r>
            <a:endParaRPr lang="zh-CN" altLang="en-US" sz="2600" dirty="0"/>
          </a:p>
        </p:txBody>
      </p:sp>
      <p:sp>
        <p:nvSpPr>
          <p:cNvPr id="32" name="矩形 31"/>
          <p:cNvSpPr/>
          <p:nvPr/>
        </p:nvSpPr>
        <p:spPr>
          <a:xfrm>
            <a:off x="1058848" y="3378879"/>
            <a:ext cx="351378" cy="492443"/>
          </a:xfrm>
          <a:prstGeom prst="rect">
            <a:avLst/>
          </a:prstGeom>
        </p:spPr>
        <p:txBody>
          <a:bodyPr wrap="none">
            <a:spAutoFit/>
          </a:bodyPr>
          <a:lstStyle/>
          <a:p>
            <a:r>
              <a:rPr lang="en-US" altLang="zh-CN" sz="2600" dirty="0">
                <a:solidFill>
                  <a:srgbClr val="E46C0A"/>
                </a:solidFill>
                <a:latin typeface="Times New Roman"/>
                <a:ea typeface="华文细黑"/>
              </a:rPr>
              <a:t>g</a:t>
            </a:r>
            <a:endParaRPr lang="zh-CN" altLang="en-US" sz="2600" dirty="0"/>
          </a:p>
        </p:txBody>
      </p:sp>
      <p:sp>
        <p:nvSpPr>
          <p:cNvPr id="10" name="矩形 9"/>
          <p:cNvSpPr/>
          <p:nvPr/>
        </p:nvSpPr>
        <p:spPr>
          <a:xfrm>
            <a:off x="1521376" y="3329731"/>
            <a:ext cx="5186035" cy="492443"/>
          </a:xfrm>
          <a:prstGeom prst="rect">
            <a:avLst/>
          </a:prstGeom>
        </p:spPr>
        <p:txBody>
          <a:bodyPr wrap="none">
            <a:spAutoFit/>
          </a:bodyPr>
          <a:lstStyle/>
          <a:p>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好自为之</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改为</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认真考虑</a:t>
            </a:r>
            <a:r>
              <a:rPr lang="en-US" altLang="zh-CN" sz="2600" dirty="0">
                <a:solidFill>
                  <a:srgbClr val="E46C0A"/>
                </a:solidFill>
                <a:latin typeface="宋体"/>
                <a:ea typeface="华文细黑"/>
                <a:cs typeface="Times New Roman"/>
              </a:rPr>
              <a:t>”</a:t>
            </a:r>
            <a:r>
              <a:rPr lang="zh-CN" altLang="zh-CN" sz="2600" dirty="0">
                <a:solidFill>
                  <a:srgbClr val="E46C0A"/>
                </a:solidFill>
                <a:latin typeface="Times New Roman"/>
                <a:ea typeface="华文细黑"/>
                <a:cs typeface="Times New Roman"/>
              </a:rPr>
              <a:t>。</a:t>
            </a:r>
            <a:endParaRPr lang="zh-CN" altLang="en-US" sz="2600" dirty="0"/>
          </a:p>
        </p:txBody>
      </p:sp>
    </p:spTree>
    <p:extLst>
      <p:ext uri="{BB962C8B-B14F-4D97-AF65-F5344CB8AC3E}">
        <p14:creationId xmlns:p14="http://schemas.microsoft.com/office/powerpoint/2010/main" val="383972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4" grpId="0"/>
      <p:bldP spid="25" grpId="0"/>
      <p:bldP spid="6" grpId="0"/>
      <p:bldP spid="8" grpId="0"/>
      <p:bldP spid="30" grpId="0"/>
      <p:bldP spid="31" grpId="0"/>
      <p:bldP spid="32"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8147" y="676682"/>
            <a:ext cx="8427116" cy="3416320"/>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14.</a:t>
            </a:r>
            <a:r>
              <a:rPr lang="zh-CN" altLang="zh-CN" sz="2400" kern="100" dirty="0">
                <a:latin typeface="Times New Roman"/>
                <a:ea typeface="华文细黑"/>
                <a:cs typeface="Times New Roman"/>
              </a:rPr>
              <a:t>将下面四个短句改写成一个长句，要求不改变原意，可以适当改变个别词语。</a:t>
            </a:r>
            <a:endParaRPr lang="zh-CN" altLang="zh-CN" sz="1000" kern="100" dirty="0">
              <a:latin typeface="宋体"/>
              <a:cs typeface="Courier New"/>
            </a:endParaRPr>
          </a:p>
          <a:p>
            <a:pPr algn="just">
              <a:lnSpc>
                <a:spcPct val="150000"/>
              </a:lnSpc>
              <a:spcAft>
                <a:spcPts val="0"/>
              </a:spcAft>
            </a:pPr>
            <a:r>
              <a:rPr lang="en-US" altLang="zh-CN" sz="2400" kern="100" dirty="0">
                <a:latin typeface="宋体"/>
                <a:ea typeface="华文细黑"/>
                <a:cs typeface="Times New Roman"/>
              </a:rPr>
              <a:t>①</a:t>
            </a:r>
            <a:r>
              <a:rPr lang="zh-CN" altLang="zh-CN" sz="2400" kern="100" dirty="0">
                <a:latin typeface="Times New Roman"/>
                <a:ea typeface="华文细黑"/>
                <a:cs typeface="Times New Roman"/>
              </a:rPr>
              <a:t>美国大学教授马克</a:t>
            </a:r>
            <a:r>
              <a:rPr lang="en-US" altLang="zh-CN" sz="2400" kern="100" dirty="0">
                <a:latin typeface="Times New Roman"/>
                <a:ea typeface="华文细黑"/>
                <a:cs typeface="Courier New"/>
              </a:rPr>
              <a:t>·</a:t>
            </a:r>
            <a:r>
              <a:rPr lang="zh-CN" altLang="zh-CN" sz="2400" kern="100" dirty="0">
                <a:latin typeface="Times New Roman"/>
                <a:ea typeface="华文细黑"/>
                <a:cs typeface="Times New Roman"/>
              </a:rPr>
              <a:t>鲍尔因曾提出这样一个问题：</a:t>
            </a:r>
            <a:endParaRPr lang="zh-CN" altLang="zh-CN" sz="1000" kern="100" dirty="0">
              <a:latin typeface="宋体"/>
              <a:cs typeface="Courier New"/>
            </a:endParaRPr>
          </a:p>
          <a:p>
            <a:pPr algn="just">
              <a:lnSpc>
                <a:spcPct val="150000"/>
              </a:lnSpc>
              <a:spcAft>
                <a:spcPts val="0"/>
              </a:spcAft>
            </a:pPr>
            <a:r>
              <a:rPr lang="en-US" altLang="zh-CN" sz="2400" kern="100" dirty="0">
                <a:latin typeface="宋体"/>
                <a:ea typeface="华文细黑"/>
                <a:cs typeface="Times New Roman"/>
              </a:rPr>
              <a:t>②</a:t>
            </a:r>
            <a:r>
              <a:rPr lang="zh-CN" altLang="zh-CN" sz="2400" kern="100" dirty="0">
                <a:latin typeface="Times New Roman"/>
                <a:ea typeface="华文细黑"/>
                <a:cs typeface="Times New Roman"/>
              </a:rPr>
              <a:t>为什么当代青年拥有网络资源却沉浸于自我的小世界？</a:t>
            </a:r>
            <a:endParaRPr lang="zh-CN" altLang="zh-CN" sz="1000" kern="100" dirty="0">
              <a:latin typeface="宋体"/>
              <a:cs typeface="Courier New"/>
            </a:endParaRPr>
          </a:p>
          <a:p>
            <a:pPr algn="just">
              <a:lnSpc>
                <a:spcPct val="150000"/>
              </a:lnSpc>
              <a:spcAft>
                <a:spcPts val="0"/>
              </a:spcAft>
            </a:pPr>
            <a:r>
              <a:rPr lang="en-US" altLang="zh-CN" sz="2400" kern="100" dirty="0">
                <a:latin typeface="宋体"/>
                <a:ea typeface="华文细黑"/>
                <a:cs typeface="Times New Roman"/>
              </a:rPr>
              <a:t>③</a:t>
            </a:r>
            <a:r>
              <a:rPr lang="zh-CN" altLang="zh-CN" sz="2400" kern="100" dirty="0">
                <a:latin typeface="Times New Roman"/>
                <a:ea typeface="华文细黑"/>
                <a:cs typeface="Times New Roman"/>
              </a:rPr>
              <a:t>他悲观地认为人类或许将进入一个黑暗无知的时代</a:t>
            </a:r>
            <a:r>
              <a:rPr lang="zh-CN" altLang="zh-CN" sz="2400" kern="100" dirty="0" smtClean="0">
                <a:latin typeface="Times New Roman"/>
                <a:ea typeface="华文细黑"/>
                <a:cs typeface="Times New Roman"/>
              </a:rPr>
              <a:t>。</a:t>
            </a:r>
            <a:endParaRPr lang="en-US" altLang="zh-CN" sz="1000" kern="100" dirty="0" smtClean="0">
              <a:latin typeface="宋体"/>
              <a:cs typeface="Courier New"/>
            </a:endParaRPr>
          </a:p>
          <a:p>
            <a:pPr algn="just">
              <a:lnSpc>
                <a:spcPct val="150000"/>
              </a:lnSpc>
              <a:spcAft>
                <a:spcPts val="0"/>
              </a:spcAft>
            </a:pPr>
            <a:r>
              <a:rPr lang="en-US" altLang="zh-CN" sz="2400" kern="100" dirty="0">
                <a:latin typeface="宋体"/>
                <a:ea typeface="华文细黑"/>
                <a:cs typeface="Times New Roman"/>
              </a:rPr>
              <a:t>④</a:t>
            </a:r>
            <a:r>
              <a:rPr lang="zh-CN" altLang="zh-CN" sz="2400" kern="100" dirty="0">
                <a:latin typeface="Times New Roman"/>
                <a:ea typeface="华文细黑"/>
                <a:cs typeface="Times New Roman"/>
              </a:rPr>
              <a:t>在这样一个时代里将只剩下娱乐和成功</a:t>
            </a:r>
            <a:r>
              <a:rPr lang="zh-CN" altLang="zh-CN" sz="2400" kern="100" dirty="0" smtClean="0">
                <a:latin typeface="Times New Roman"/>
                <a:ea typeface="华文细黑"/>
                <a:cs typeface="Times New Roman"/>
              </a:rPr>
              <a:t>。</a:t>
            </a:r>
            <a:endParaRPr lang="zh-CN" altLang="zh-CN" sz="1000" kern="100" dirty="0">
              <a:latin typeface="宋体"/>
              <a:cs typeface="Courier New"/>
            </a:endParaRPr>
          </a:p>
        </p:txBody>
      </p:sp>
      <p:sp>
        <p:nvSpPr>
          <p:cNvPr id="3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5" name="表格 34"/>
          <p:cNvGraphicFramePr>
            <a:graphicFrameLocks noGrp="1"/>
          </p:cNvGraphicFramePr>
          <p:nvPr>
            <p:extLst>
              <p:ext uri="{D42A27DB-BD31-4B8C-83A1-F6EECF244321}">
                <p14:modId xmlns:p14="http://schemas.microsoft.com/office/powerpoint/2010/main" val="2490221491"/>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6" name="TextBox 35">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37" name="TextBox 3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8" name="TextBox 37">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9" name="TextBox 3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40" name="TextBox 39">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41" name="TextBox 40">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42" name="TextBox 4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3" name="TextBox 4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44" name="TextBox 4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45" name="TextBox 4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6" name="TextBox 4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7" name="TextBox 46">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8" name="TextBox 47">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9" name="TextBox 48">
            <a:hlinkClick r:id="rId15" action="ppaction://hlinksldjump"/>
          </p:cNvPr>
          <p:cNvSpPr txBox="1"/>
          <p:nvPr/>
        </p:nvSpPr>
        <p:spPr>
          <a:xfrm>
            <a:off x="7977458" y="89714"/>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50" name="TextBox 49">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3026520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464" y="1164863"/>
            <a:ext cx="8511387" cy="1816075"/>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曾提出</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当代青年拥有网络资源却沉浸于自我的小世界</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这一问题的美国大学教授马克</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鲍尔因悲观地认为人类或许将进入一个只剩下娱乐和成功的黑暗无知的时代。</a:t>
            </a:r>
            <a:endParaRPr lang="zh-CN" altLang="zh-CN" sz="2600" kern="100" dirty="0">
              <a:effectLst/>
              <a:latin typeface="宋体"/>
              <a:cs typeface="Courier New"/>
            </a:endParaRPr>
          </a:p>
        </p:txBody>
      </p:sp>
      <p:sp>
        <p:nvSpPr>
          <p:cNvPr id="32"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3"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73860770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TextBox 34">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36" name="TextBox 35">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7" name="TextBox 36">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8" name="TextBox 37">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9" name="TextBox 38">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40" name="TextBox 39">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41" name="TextBox 40">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2" name="TextBox 41">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43" name="TextBox 42">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44" name="TextBox 43">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5" name="TextBox 44">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6" name="TextBox 45">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7" name="TextBox 46">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8" name="TextBox 47">
            <a:hlinkClick r:id="rId15" action="ppaction://hlinksldjump"/>
          </p:cNvPr>
          <p:cNvSpPr txBox="1"/>
          <p:nvPr/>
        </p:nvSpPr>
        <p:spPr>
          <a:xfrm>
            <a:off x="7977458" y="89714"/>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9" name="TextBox 48">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243747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8433" y="528474"/>
            <a:ext cx="8682466" cy="492443"/>
          </a:xfrm>
          <a:prstGeom prst="rect">
            <a:avLst/>
          </a:prstGeom>
          <a:noFill/>
        </p:spPr>
        <p:txBody>
          <a:bodyPr wrap="square" rtlCol="0">
            <a:spAutoFit/>
          </a:bodyPr>
          <a:lstStyle/>
          <a:p>
            <a:pPr algn="just">
              <a:spcAft>
                <a:spcPts val="0"/>
              </a:spcAft>
            </a:pPr>
            <a:r>
              <a:rPr lang="en-US" altLang="zh-CN" sz="2600" dirty="0">
                <a:latin typeface="Times New Roman"/>
                <a:ea typeface="华文细黑"/>
              </a:rPr>
              <a:t>15.</a:t>
            </a:r>
            <a:r>
              <a:rPr lang="zh-CN" altLang="zh-CN" sz="2600" dirty="0">
                <a:latin typeface="Times New Roman"/>
                <a:ea typeface="华文细黑"/>
                <a:cs typeface="Times New Roman"/>
              </a:rPr>
              <a:t>阅读下面这幅漫画，按要求回答问题。</a:t>
            </a:r>
            <a:endParaRPr lang="zh-CN" altLang="zh-CN" sz="2600" kern="100" dirty="0">
              <a:effectLst/>
              <a:latin typeface="宋体"/>
              <a:cs typeface="Courier New"/>
            </a:endParaRPr>
          </a:p>
        </p:txBody>
      </p:sp>
      <p:sp>
        <p:nvSpPr>
          <p:cNvPr id="3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2" name="表格 31"/>
          <p:cNvGraphicFramePr>
            <a:graphicFrameLocks noGrp="1"/>
          </p:cNvGraphicFramePr>
          <p:nvPr>
            <p:extLst>
              <p:ext uri="{D42A27DB-BD31-4B8C-83A1-F6EECF244321}">
                <p14:modId xmlns:p14="http://schemas.microsoft.com/office/powerpoint/2010/main" val="73860770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34" name="TextBox 3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5" name="TextBox 3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6" name="TextBox 3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7" name="TextBox 3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8" name="TextBox 3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9" name="TextBox 3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0" name="TextBox 3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41" name="TextBox 40">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42" name="TextBox 4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3" name="TextBox 4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4" name="TextBox 4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5" name="TextBox 44">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6" name="TextBox 4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7" name="TextBox 46">
            <a:hlinkClick r:id="rId16" action="ppaction://hlinksldjump"/>
          </p:cNvPr>
          <p:cNvSpPr txBox="1"/>
          <p:nvPr/>
        </p:nvSpPr>
        <p:spPr>
          <a:xfrm>
            <a:off x="8561902" y="84682"/>
            <a:ext cx="550794"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 name="矩形 2"/>
          <p:cNvSpPr/>
          <p:nvPr/>
        </p:nvSpPr>
        <p:spPr>
          <a:xfrm>
            <a:off x="216398" y="2601466"/>
            <a:ext cx="8633993" cy="1292662"/>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简要介绍漫画的内容。</a:t>
            </a:r>
            <a:endParaRPr lang="zh-CN" altLang="zh-CN" sz="260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Courier New"/>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请概括漫画的寓意</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pic>
        <p:nvPicPr>
          <p:cNvPr id="25" name="图片 24" descr="\\杨绘绘\f\杨绘绘\幻灯片原文件\一轮语文（全国）\A1C.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40688" y="1078250"/>
            <a:ext cx="1849265" cy="1651492"/>
          </a:xfrm>
          <a:prstGeom prst="rect">
            <a:avLst/>
          </a:prstGeom>
          <a:noFill/>
          <a:ln>
            <a:noFill/>
          </a:ln>
        </p:spPr>
      </p:pic>
    </p:spTree>
    <p:extLst>
      <p:ext uri="{BB962C8B-B14F-4D97-AF65-F5344CB8AC3E}">
        <p14:creationId xmlns:p14="http://schemas.microsoft.com/office/powerpoint/2010/main" val="587558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121" y="875591"/>
            <a:ext cx="8769291" cy="2416239"/>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(1)</a:t>
            </a:r>
            <a:r>
              <a:rPr lang="zh-CN" altLang="zh-CN" sz="2600" kern="100" dirty="0">
                <a:solidFill>
                  <a:srgbClr val="E46C0A"/>
                </a:solidFill>
                <a:latin typeface="Times New Roman"/>
                <a:ea typeface="华文细黑"/>
                <a:cs typeface="Times New Roman"/>
              </a:rPr>
              <a:t>画面中，一个人在办公桌前玩游戏，一个人在办公桌前睡大觉，旁边一张办公桌没有人坐，墙上明显地贴着《八条禁令》。</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(2)</a:t>
            </a:r>
            <a:r>
              <a:rPr lang="zh-CN" altLang="zh-CN" sz="2600" kern="100" dirty="0">
                <a:solidFill>
                  <a:srgbClr val="E46C0A"/>
                </a:solidFill>
                <a:latin typeface="Times New Roman"/>
                <a:ea typeface="华文细黑"/>
                <a:cs typeface="Times New Roman"/>
              </a:rPr>
              <a:t>这一漫画讽刺了社会上一些机关单位工作人员的不作为。</a:t>
            </a:r>
            <a:endParaRPr lang="zh-CN" altLang="zh-CN" sz="2600" kern="100" dirty="0">
              <a:effectLst/>
              <a:latin typeface="宋体"/>
              <a:cs typeface="Courier New"/>
            </a:endParaRPr>
          </a:p>
        </p:txBody>
      </p:sp>
      <p:sp>
        <p:nvSpPr>
          <p:cNvPr id="30"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1"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2" name="表格 31"/>
          <p:cNvGraphicFramePr>
            <a:graphicFrameLocks noGrp="1"/>
          </p:cNvGraphicFramePr>
          <p:nvPr>
            <p:extLst>
              <p:ext uri="{D42A27DB-BD31-4B8C-83A1-F6EECF244321}">
                <p14:modId xmlns:p14="http://schemas.microsoft.com/office/powerpoint/2010/main" val="202381968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34" name="TextBox 33">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5" name="TextBox 34">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6" name="TextBox 35">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7" name="TextBox 36">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8" name="TextBox 37">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9" name="TextBox 38">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0" name="TextBox 39">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41" name="TextBox 40">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42" name="TextBox 41">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3" name="TextBox 42">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4" name="TextBox 43">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5" name="TextBox 44">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6" name="TextBox 45">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7" name="TextBox 46">
            <a:hlinkClick r:id="rId16" action="ppaction://hlinksldjump"/>
          </p:cNvPr>
          <p:cNvSpPr txBox="1"/>
          <p:nvPr/>
        </p:nvSpPr>
        <p:spPr>
          <a:xfrm>
            <a:off x="8561902" y="84682"/>
            <a:ext cx="550794"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4311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3282" y="1347614"/>
            <a:ext cx="2236510" cy="768415"/>
          </a:xfrm>
          <a:prstGeom prst="rect">
            <a:avLst/>
          </a:prstGeom>
        </p:spPr>
        <p:txBody>
          <a:bodyPr wrap="none">
            <a:spAutoFit/>
          </a:bodyPr>
          <a:lstStyle/>
          <a:p>
            <a:pPr>
              <a:lnSpc>
                <a:spcPct val="120000"/>
              </a:lnSpc>
              <a:defRPr/>
            </a:pPr>
            <a:r>
              <a:rPr lang="zh-CN" altLang="en-US" sz="4000" b="1" dirty="0" smtClean="0">
                <a:solidFill>
                  <a:srgbClr val="FFFF00"/>
                </a:solidFill>
                <a:effectLst>
                  <a:reflection blurRad="25400" stA="30000" endPos="30000" dist="50800" dir="5400000" sy="-100000" algn="bl" rotWithShape="0"/>
                </a:effectLst>
                <a:latin typeface="微软雅黑" pitchFamily="34" charset="-122"/>
                <a:ea typeface="微软雅黑" pitchFamily="34" charset="-122"/>
              </a:rPr>
              <a:t>谢谢观看</a:t>
            </a:r>
            <a:endParaRPr lang="zh-CN" altLang="en-US" sz="4000" b="1" dirty="0">
              <a:solidFill>
                <a:srgbClr val="FFFF00"/>
              </a:solidFill>
              <a:effectLst>
                <a:reflection blurRad="25400" stA="30000" endPos="30000" dist="50800" dir="5400000" sy="-100000" algn="bl" rotWithShape="0"/>
              </a:effectLst>
              <a:latin typeface="微软雅黑" pitchFamily="34" charset="-122"/>
              <a:ea typeface="微软雅黑" pitchFamily="34" charset="-122"/>
            </a:endParaRPr>
          </a:p>
        </p:txBody>
      </p:sp>
      <p:cxnSp>
        <p:nvCxnSpPr>
          <p:cNvPr id="9" name="直接连接符 8"/>
          <p:cNvCxnSpPr/>
          <p:nvPr/>
        </p:nvCxnSpPr>
        <p:spPr>
          <a:xfrm>
            <a:off x="-128570" y="2628879"/>
            <a:ext cx="9344146" cy="0"/>
          </a:xfrm>
          <a:prstGeom prst="line">
            <a:avLst/>
          </a:prstGeom>
          <a:ln w="28575">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10" name="标题 1"/>
          <p:cNvSpPr txBox="1">
            <a:spLocks/>
          </p:cNvSpPr>
          <p:nvPr/>
        </p:nvSpPr>
        <p:spPr>
          <a:xfrm>
            <a:off x="2627784" y="1914132"/>
            <a:ext cx="6165517" cy="911246"/>
          </a:xfrm>
          <a:prstGeom prst="rect">
            <a:avLst/>
          </a:prstGeom>
        </p:spPr>
        <p:txBody>
          <a:bodyPr vert="horz" lIns="68572" tIns="34286" rIns="68572" bIns="3428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tx1">
                    <a:lumMod val="75000"/>
                    <a:lumOff val="25000"/>
                  </a:schemeClr>
                </a:solidFill>
                <a:latin typeface="微软雅黑" pitchFamily="34" charset="-122"/>
                <a:ea typeface="微软雅黑" pitchFamily="34" charset="-122"/>
              </a:rPr>
              <a:t>更多精彩内容请登录</a:t>
            </a:r>
            <a:r>
              <a:rPr lang="en-US" altLang="zh-CN" sz="2600" b="1" dirty="0" smtClean="0">
                <a:solidFill>
                  <a:schemeClr val="tx1">
                    <a:lumMod val="75000"/>
                    <a:lumOff val="25000"/>
                  </a:schemeClr>
                </a:solidFill>
                <a:latin typeface="微软雅黑" pitchFamily="34" charset="-122"/>
                <a:ea typeface="微软雅黑" pitchFamily="34" charset="-122"/>
                <a:cs typeface="+mn-cs"/>
              </a:rPr>
              <a:t>www.91taoke.com</a:t>
            </a:r>
            <a:endParaRPr lang="zh-CN" altLang="en-US" sz="2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809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35">
                                          <p:stCondLst>
                                            <p:cond delay="0"/>
                                          </p:stCondLst>
                                        </p:cTn>
                                        <p:tgtEl>
                                          <p:spTgt spid="10"/>
                                        </p:tgtEl>
                                      </p:cBhvr>
                                    </p:animEffect>
                                    <p:anim calcmode="lin" valueType="num">
                                      <p:cBhvr>
                                        <p:cTn id="8"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3" dur="20">
                                          <p:stCondLst>
                                            <p:cond delay="487"/>
                                          </p:stCondLst>
                                        </p:cTn>
                                        <p:tgtEl>
                                          <p:spTgt spid="10"/>
                                        </p:tgtEl>
                                      </p:cBhvr>
                                      <p:to x="100000" y="60000"/>
                                    </p:animScale>
                                    <p:animScale>
                                      <p:cBhvr>
                                        <p:cTn id="14" dur="124" decel="50000">
                                          <p:stCondLst>
                                            <p:cond delay="507"/>
                                          </p:stCondLst>
                                        </p:cTn>
                                        <p:tgtEl>
                                          <p:spTgt spid="10"/>
                                        </p:tgtEl>
                                      </p:cBhvr>
                                      <p:to x="100000" y="100000"/>
                                    </p:animScale>
                                    <p:animScale>
                                      <p:cBhvr>
                                        <p:cTn id="15" dur="20">
                                          <p:stCondLst>
                                            <p:cond delay="984"/>
                                          </p:stCondLst>
                                        </p:cTn>
                                        <p:tgtEl>
                                          <p:spTgt spid="10"/>
                                        </p:tgtEl>
                                      </p:cBhvr>
                                      <p:to x="100000" y="80000"/>
                                    </p:animScale>
                                    <p:animScale>
                                      <p:cBhvr>
                                        <p:cTn id="16" dur="124" decel="50000">
                                          <p:stCondLst>
                                            <p:cond delay="1004"/>
                                          </p:stCondLst>
                                        </p:cTn>
                                        <p:tgtEl>
                                          <p:spTgt spid="10"/>
                                        </p:tgtEl>
                                      </p:cBhvr>
                                      <p:to x="100000" y="100000"/>
                                    </p:animScale>
                                    <p:animScale>
                                      <p:cBhvr>
                                        <p:cTn id="17" dur="20">
                                          <p:stCondLst>
                                            <p:cond delay="1231"/>
                                          </p:stCondLst>
                                        </p:cTn>
                                        <p:tgtEl>
                                          <p:spTgt spid="10"/>
                                        </p:tgtEl>
                                      </p:cBhvr>
                                      <p:to x="100000" y="90000"/>
                                    </p:animScale>
                                    <p:animScale>
                                      <p:cBhvr>
                                        <p:cTn id="18" dur="124" decel="50000">
                                          <p:stCondLst>
                                            <p:cond delay="1251"/>
                                          </p:stCondLst>
                                        </p:cTn>
                                        <p:tgtEl>
                                          <p:spTgt spid="10"/>
                                        </p:tgtEl>
                                      </p:cBhvr>
                                      <p:to x="100000" y="100000"/>
                                    </p:animScale>
                                    <p:animScale>
                                      <p:cBhvr>
                                        <p:cTn id="19" dur="20">
                                          <p:stCondLst>
                                            <p:cond delay="1356"/>
                                          </p:stCondLst>
                                        </p:cTn>
                                        <p:tgtEl>
                                          <p:spTgt spid="10"/>
                                        </p:tgtEl>
                                      </p:cBhvr>
                                      <p:to x="100000" y="95000"/>
                                    </p:animScale>
                                    <p:animScale>
                                      <p:cBhvr>
                                        <p:cTn id="20" dur="124" decel="50000">
                                          <p:stCondLst>
                                            <p:cond delay="1376"/>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270" y="513234"/>
            <a:ext cx="8769291" cy="4524315"/>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2.</a:t>
            </a:r>
            <a:r>
              <a:rPr lang="zh-CN" altLang="zh-CN" sz="2400" kern="100" dirty="0">
                <a:latin typeface="Times New Roman"/>
                <a:ea typeface="华文细黑"/>
                <a:cs typeface="Times New Roman"/>
              </a:rPr>
              <a:t>在下面一段文字横线处补写恰当的语句，使整段文字语意完整连贯，内容贴切，逻辑严密。每处不超过</a:t>
            </a:r>
            <a:r>
              <a:rPr lang="en-US" altLang="zh-CN" sz="2400" kern="100" dirty="0">
                <a:latin typeface="Times New Roman"/>
                <a:ea typeface="华文细黑"/>
                <a:cs typeface="Courier New"/>
              </a:rPr>
              <a:t>20</a:t>
            </a:r>
            <a:r>
              <a:rPr lang="zh-CN" altLang="zh-CN" sz="2400" kern="100" dirty="0">
                <a:latin typeface="Times New Roman"/>
                <a:ea typeface="华文细黑"/>
                <a:cs typeface="Times New Roman"/>
              </a:rPr>
              <a:t>个字。</a:t>
            </a:r>
            <a:endParaRPr lang="zh-CN" altLang="zh-CN" sz="1000" kern="100" dirty="0">
              <a:latin typeface="宋体"/>
              <a:cs typeface="Courier New"/>
            </a:endParaRPr>
          </a:p>
          <a:p>
            <a:pPr algn="dist">
              <a:lnSpc>
                <a:spcPct val="150000"/>
              </a:lnSpc>
              <a:spcAft>
                <a:spcPts val="0"/>
              </a:spcAft>
            </a:pPr>
            <a:r>
              <a:rPr lang="en-US" altLang="zh-CN" sz="2400" dirty="0" smtClean="0">
                <a:latin typeface="Times New Roman"/>
                <a:ea typeface="华文细黑"/>
                <a:cs typeface="Times New Roman"/>
              </a:rPr>
              <a:t>        </a:t>
            </a:r>
            <a:r>
              <a:rPr lang="zh-CN" altLang="zh-CN" sz="2400" dirty="0" smtClean="0">
                <a:latin typeface="Times New Roman"/>
                <a:ea typeface="华文细黑"/>
                <a:cs typeface="Times New Roman"/>
              </a:rPr>
              <a:t>渤海是全球纬度最低的结冰海域，也是淡水缺乏的海域。</a:t>
            </a:r>
            <a:endParaRPr lang="en-US" altLang="zh-CN" sz="2400" dirty="0" smtClean="0">
              <a:latin typeface="Times New Roman"/>
              <a:ea typeface="华文细黑"/>
              <a:cs typeface="Times New Roman"/>
            </a:endParaRPr>
          </a:p>
          <a:p>
            <a:pPr algn="just">
              <a:lnSpc>
                <a:spcPct val="150000"/>
              </a:lnSpc>
              <a:spcAft>
                <a:spcPts val="0"/>
              </a:spcAft>
            </a:pPr>
            <a:r>
              <a:rPr lang="en-US" altLang="zh-CN" sz="2400" dirty="0" smtClean="0">
                <a:latin typeface="宋体"/>
                <a:ea typeface="华文细黑"/>
                <a:cs typeface="Times New Roman"/>
              </a:rPr>
              <a:t>①</a:t>
            </a:r>
            <a:r>
              <a:rPr lang="en-US" altLang="zh-CN" sz="2400" dirty="0" smtClean="0">
                <a:latin typeface="Times New Roman"/>
                <a:ea typeface="华文细黑"/>
              </a:rPr>
              <a:t>______________________</a:t>
            </a:r>
            <a:r>
              <a:rPr lang="zh-CN" altLang="zh-CN" sz="2400" dirty="0" smtClean="0">
                <a:latin typeface="Times New Roman"/>
                <a:ea typeface="华文细黑"/>
                <a:cs typeface="Times New Roman"/>
              </a:rPr>
              <a:t>，中国科学家研制出一套采集海冰并将其淡化的技术。这种</a:t>
            </a:r>
            <a:r>
              <a:rPr lang="en-US" altLang="zh-CN" sz="2400" dirty="0" smtClean="0">
                <a:latin typeface="宋体"/>
                <a:ea typeface="华文细黑"/>
                <a:cs typeface="Times New Roman"/>
              </a:rPr>
              <a:t>“</a:t>
            </a:r>
            <a:r>
              <a:rPr lang="zh-CN" altLang="zh-CN" sz="2400" dirty="0" smtClean="0">
                <a:latin typeface="Times New Roman"/>
                <a:ea typeface="华文细黑"/>
                <a:cs typeface="Times New Roman"/>
              </a:rPr>
              <a:t>海冰固态重力脱盐方法</a:t>
            </a:r>
            <a:r>
              <a:rPr lang="en-US" altLang="zh-CN" sz="2400" dirty="0" smtClean="0">
                <a:latin typeface="宋体"/>
                <a:ea typeface="华文细黑"/>
                <a:cs typeface="Times New Roman"/>
              </a:rPr>
              <a:t>”</a:t>
            </a:r>
            <a:r>
              <a:rPr lang="zh-CN" altLang="zh-CN" sz="2400" dirty="0" smtClean="0">
                <a:latin typeface="Times New Roman"/>
                <a:ea typeface="华文细黑"/>
                <a:cs typeface="Times New Roman"/>
              </a:rPr>
              <a:t>是通过卤水淡化的方法，</a:t>
            </a:r>
            <a:r>
              <a:rPr lang="en-US" altLang="zh-CN" sz="2400" dirty="0" smtClean="0">
                <a:latin typeface="宋体"/>
                <a:ea typeface="华文细黑"/>
                <a:cs typeface="Times New Roman"/>
              </a:rPr>
              <a:t>②</a:t>
            </a:r>
            <a:r>
              <a:rPr lang="en-US" altLang="zh-CN" sz="2400" dirty="0" smtClean="0">
                <a:latin typeface="Times New Roman"/>
                <a:ea typeface="华文细黑"/>
              </a:rPr>
              <a:t>________________________</a:t>
            </a:r>
            <a:r>
              <a:rPr lang="zh-CN" altLang="zh-CN" sz="2400" dirty="0" smtClean="0">
                <a:latin typeface="Times New Roman"/>
                <a:ea typeface="华文细黑"/>
                <a:cs typeface="Times New Roman"/>
              </a:rPr>
              <a:t>。</a:t>
            </a:r>
            <a:r>
              <a:rPr lang="zh-CN" altLang="zh-CN" sz="2400" kern="100" dirty="0">
                <a:latin typeface="Times New Roman"/>
                <a:ea typeface="华文细黑"/>
                <a:cs typeface="Times New Roman"/>
              </a:rPr>
              <a:t>海冰通常被看作是海洋灾害，对固定的钻井平台和来往船只都是威胁。利用海冰淡化技术，</a:t>
            </a:r>
            <a:r>
              <a:rPr lang="en-US" altLang="zh-CN" sz="2400" kern="100" dirty="0">
                <a:latin typeface="宋体"/>
                <a:ea typeface="华文细黑"/>
                <a:cs typeface="Times New Roman"/>
              </a:rPr>
              <a:t>③</a:t>
            </a:r>
            <a:r>
              <a:rPr lang="en-US" altLang="zh-CN" sz="2400" kern="100" dirty="0">
                <a:latin typeface="Times New Roman"/>
                <a:ea typeface="华文细黑"/>
                <a:cs typeface="Courier New"/>
              </a:rPr>
              <a:t>________________________</a:t>
            </a:r>
            <a:r>
              <a:rPr lang="zh-CN" altLang="zh-CN" sz="2400" kern="100" dirty="0">
                <a:latin typeface="Times New Roman"/>
                <a:ea typeface="华文细黑"/>
                <a:cs typeface="Times New Roman"/>
              </a:rPr>
              <a:t>，做到了把灾害转化为资源</a:t>
            </a:r>
            <a:r>
              <a:rPr lang="zh-CN" altLang="zh-CN" sz="2400" kern="100" dirty="0" smtClean="0">
                <a:latin typeface="Times New Roman"/>
                <a:ea typeface="华文细黑"/>
                <a:cs typeface="Times New Roman"/>
              </a:rPr>
              <a:t>。</a:t>
            </a:r>
            <a:endParaRPr lang="zh-CN" altLang="zh-CN" sz="1000" kern="100" dirty="0">
              <a:latin typeface="宋体"/>
              <a:cs typeface="Courier New"/>
            </a:endParaRPr>
          </a:p>
        </p:txBody>
      </p:sp>
      <p:sp>
        <p:nvSpPr>
          <p:cNvPr id="31"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2"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3" name="表格 32"/>
          <p:cNvGraphicFramePr>
            <a:graphicFrameLocks noGrp="1"/>
          </p:cNvGraphicFramePr>
          <p:nvPr>
            <p:extLst>
              <p:ext uri="{D42A27DB-BD31-4B8C-83A1-F6EECF244321}">
                <p14:modId xmlns:p14="http://schemas.microsoft.com/office/powerpoint/2010/main" val="585022849"/>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9" name="TextBox 58">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60" name="TextBox 59">
            <a:hlinkClick r:id="rId3" action="ppaction://hlinksldjump"/>
          </p:cNvPr>
          <p:cNvSpPr txBox="1"/>
          <p:nvPr/>
        </p:nvSpPr>
        <p:spPr>
          <a:xfrm>
            <a:off x="970498" y="82094"/>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61" name="TextBox 60">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62" name="TextBox 61">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63" name="TextBox 62">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64" name="TextBox 63">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65" name="TextBox 64">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6" name="TextBox 65">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7" name="TextBox 66">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8" name="TextBox 67">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9" name="TextBox 6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70" name="TextBox 6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71" name="TextBox 7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72" name="TextBox 7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73" name="TextBox 7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232993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67" y="949474"/>
            <a:ext cx="8769291" cy="1215910"/>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①</a:t>
            </a:r>
            <a:r>
              <a:rPr lang="zh-CN" altLang="zh-CN" sz="2600" kern="100" dirty="0">
                <a:solidFill>
                  <a:srgbClr val="E46C0A"/>
                </a:solidFill>
                <a:latin typeface="Times New Roman"/>
                <a:ea typeface="华文细黑"/>
                <a:cs typeface="Times New Roman"/>
              </a:rPr>
              <a:t>针对渤海淡水资源短缺状况　</a:t>
            </a:r>
            <a:r>
              <a:rPr lang="en-US" altLang="zh-CN" sz="2600" kern="100" dirty="0">
                <a:solidFill>
                  <a:srgbClr val="E46C0A"/>
                </a:solidFill>
                <a:latin typeface="宋体"/>
                <a:ea typeface="华文细黑"/>
                <a:cs typeface="Times New Roman"/>
              </a:rPr>
              <a:t>②</a:t>
            </a:r>
            <a:r>
              <a:rPr lang="zh-CN" altLang="zh-CN" sz="2600" kern="100" dirty="0">
                <a:solidFill>
                  <a:srgbClr val="E46C0A"/>
                </a:solidFill>
                <a:latin typeface="Times New Roman"/>
                <a:ea typeface="华文细黑"/>
                <a:cs typeface="Times New Roman"/>
              </a:rPr>
              <a:t>将海冰淡化成淡水　</a:t>
            </a:r>
            <a:r>
              <a:rPr lang="en-US" altLang="zh-CN" sz="2600" kern="100" dirty="0">
                <a:solidFill>
                  <a:srgbClr val="E46C0A"/>
                </a:solidFill>
                <a:latin typeface="宋体"/>
                <a:ea typeface="华文细黑"/>
                <a:cs typeface="Times New Roman"/>
              </a:rPr>
              <a:t>③</a:t>
            </a:r>
            <a:r>
              <a:rPr lang="zh-CN" altLang="zh-CN" sz="2600" kern="100" dirty="0">
                <a:solidFill>
                  <a:srgbClr val="E46C0A"/>
                </a:solidFill>
                <a:latin typeface="Times New Roman"/>
                <a:ea typeface="华文细黑"/>
                <a:cs typeface="Times New Roman"/>
              </a:rPr>
              <a:t>从海上取冰减轻了海洋灾害</a:t>
            </a:r>
            <a:endParaRPr lang="zh-CN" altLang="zh-CN" sz="2600" kern="100" dirty="0">
              <a:effectLst/>
              <a:latin typeface="宋体"/>
              <a:cs typeface="Courier New"/>
            </a:endParaRPr>
          </a:p>
        </p:txBody>
      </p:sp>
      <p:sp>
        <p:nvSpPr>
          <p:cNvPr id="51"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2"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53" name="表格 52"/>
          <p:cNvGraphicFramePr>
            <a:graphicFrameLocks noGrp="1"/>
          </p:cNvGraphicFramePr>
          <p:nvPr>
            <p:extLst>
              <p:ext uri="{D42A27DB-BD31-4B8C-83A1-F6EECF244321}">
                <p14:modId xmlns:p14="http://schemas.microsoft.com/office/powerpoint/2010/main" val="259223833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4" name="TextBox 53">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55" name="TextBox 54">
            <a:hlinkClick r:id="rId3" action="ppaction://hlinksldjump"/>
          </p:cNvPr>
          <p:cNvSpPr txBox="1"/>
          <p:nvPr/>
        </p:nvSpPr>
        <p:spPr>
          <a:xfrm>
            <a:off x="970498" y="82094"/>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6" name="TextBox 55">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7" name="TextBox 56">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8" name="TextBox 57">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9" name="TextBox 58">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60" name="TextBox 59">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1" name="TextBox 60">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2" name="TextBox 61">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3" name="TextBox 62">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4" name="TextBox 63">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5" name="TextBox 64">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6" name="TextBox 65">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7" name="TextBox 66">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8" name="TextBox 67">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088544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114" y="627534"/>
            <a:ext cx="8769291" cy="3416320"/>
          </a:xfrm>
          <a:prstGeom prst="rect">
            <a:avLst/>
          </a:prstGeom>
          <a:noFill/>
        </p:spPr>
        <p:txBody>
          <a:bodyPr wrap="square" rtlCol="0">
            <a:spAutoFit/>
          </a:bodyPr>
          <a:lstStyle/>
          <a:p>
            <a:pPr algn="just">
              <a:lnSpc>
                <a:spcPct val="150000"/>
              </a:lnSpc>
              <a:spcAft>
                <a:spcPts val="0"/>
              </a:spcAft>
            </a:pPr>
            <a:r>
              <a:rPr lang="en-US" altLang="zh-CN" sz="2400" kern="100" dirty="0">
                <a:latin typeface="Times New Roman"/>
                <a:ea typeface="华文细黑"/>
                <a:cs typeface="Courier New"/>
              </a:rPr>
              <a:t>3.</a:t>
            </a:r>
            <a:r>
              <a:rPr lang="zh-CN" altLang="zh-CN" sz="2400" kern="100" dirty="0">
                <a:latin typeface="Times New Roman"/>
                <a:ea typeface="华文细黑"/>
                <a:cs typeface="Times New Roman"/>
              </a:rPr>
              <a:t>下面是某节目主持人所说的一段话，请对其不当之处加以修改。</a:t>
            </a:r>
            <a:endParaRPr lang="zh-CN" altLang="zh-CN" sz="2400" kern="100" dirty="0">
              <a:latin typeface="宋体"/>
              <a:cs typeface="Courier New"/>
            </a:endParaRPr>
          </a:p>
          <a:p>
            <a:pPr algn="just">
              <a:lnSpc>
                <a:spcPct val="150000"/>
              </a:lnSpc>
              <a:spcAft>
                <a:spcPts val="0"/>
              </a:spcAft>
            </a:pPr>
            <a:r>
              <a:rPr lang="en-US" altLang="zh-CN" sz="2400" kern="100" dirty="0" smtClean="0">
                <a:latin typeface="Times New Roman"/>
                <a:ea typeface="华文细黑"/>
                <a:cs typeface="Times New Roman"/>
              </a:rPr>
              <a:t>        </a:t>
            </a:r>
            <a:r>
              <a:rPr lang="zh-CN" altLang="zh-CN" sz="2400" kern="100" dirty="0" smtClean="0">
                <a:latin typeface="Times New Roman"/>
                <a:ea typeface="华文细黑"/>
                <a:cs typeface="Times New Roman"/>
              </a:rPr>
              <a:t>现在</a:t>
            </a:r>
            <a:r>
              <a:rPr lang="zh-CN" altLang="zh-CN" sz="2400" kern="100" dirty="0">
                <a:latin typeface="Times New Roman"/>
                <a:ea typeface="华文细黑"/>
                <a:cs typeface="Times New Roman"/>
              </a:rPr>
              <a:t>，有请歌坛新秀雨菲菲！雨菲菲德高望重，唱功精湛，当上了本届</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十佳青年歌手</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的称号。她演唱的《梦在飞翔》也荣登</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十大金曲排行榜</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。让我们用热烈的掌声向她表示祝贺！雨菲菲自登上歌坛以来，多年以来，一直不断地努力，终于实现了她的梦想。下面，有请她为我们演唱《梦在飞翔》</a:t>
            </a:r>
            <a:r>
              <a:rPr lang="zh-CN" altLang="zh-CN" sz="2400" kern="100" dirty="0" smtClean="0">
                <a:latin typeface="Times New Roman"/>
                <a:ea typeface="华文细黑"/>
                <a:cs typeface="Times New Roman"/>
              </a:rPr>
              <a:t>！</a:t>
            </a:r>
            <a:endParaRPr lang="en-US" altLang="zh-CN" sz="2400" kern="100" dirty="0" smtClean="0">
              <a:latin typeface="宋体"/>
              <a:cs typeface="Courier New"/>
            </a:endParaRPr>
          </a:p>
        </p:txBody>
      </p:sp>
      <p:sp>
        <p:nvSpPr>
          <p:cNvPr id="3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59"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60" name="表格 59"/>
          <p:cNvGraphicFramePr>
            <a:graphicFrameLocks noGrp="1"/>
          </p:cNvGraphicFramePr>
          <p:nvPr>
            <p:extLst>
              <p:ext uri="{D42A27DB-BD31-4B8C-83A1-F6EECF244321}">
                <p14:modId xmlns:p14="http://schemas.microsoft.com/office/powerpoint/2010/main" val="259223833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1" name="TextBox 60">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62" name="TextBox 61">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63" name="TextBox 62">
            <a:hlinkClick r:id="rId4" action="ppaction://hlinksldjump"/>
          </p:cNvPr>
          <p:cNvSpPr txBox="1"/>
          <p:nvPr/>
        </p:nvSpPr>
        <p:spPr>
          <a:xfrm>
            <a:off x="155350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64" name="TextBox 63">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65" name="TextBox 64">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66" name="TextBox 65">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67" name="TextBox 66">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8" name="TextBox 67">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9" name="TextBox 68">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70" name="TextBox 69">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71" name="TextBox 7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72" name="TextBox 7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73" name="TextBox 7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74" name="TextBox 7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75" name="TextBox 7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43376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1324" y="972940"/>
            <a:ext cx="8511387" cy="1215910"/>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①“</a:t>
            </a:r>
            <a:r>
              <a:rPr lang="zh-CN" altLang="zh-CN" sz="2600" kern="100" dirty="0">
                <a:solidFill>
                  <a:srgbClr val="E46C0A"/>
                </a:solidFill>
                <a:latin typeface="Times New Roman"/>
                <a:ea typeface="华文细黑"/>
                <a:cs typeface="Times New Roman"/>
              </a:rPr>
              <a:t>德高望重</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改为</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崭露头角</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a:t>
            </a:r>
            <a:r>
              <a:rPr lang="en-US" altLang="zh-CN" sz="2600" kern="100" dirty="0">
                <a:solidFill>
                  <a:srgbClr val="E46C0A"/>
                </a:solidFill>
                <a:latin typeface="宋体"/>
                <a:ea typeface="华文细黑"/>
                <a:cs typeface="Times New Roman"/>
              </a:rPr>
              <a:t>②“</a:t>
            </a:r>
            <a:r>
              <a:rPr lang="zh-CN" altLang="zh-CN" sz="2600" kern="100" dirty="0">
                <a:solidFill>
                  <a:srgbClr val="E46C0A"/>
                </a:solidFill>
                <a:latin typeface="Times New Roman"/>
                <a:ea typeface="华文细黑"/>
                <a:cs typeface="Times New Roman"/>
              </a:rPr>
              <a:t>当上了</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改为</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荣获</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a:t>
            </a:r>
            <a:r>
              <a:rPr lang="en-US" altLang="zh-CN" sz="2600" kern="100" dirty="0">
                <a:solidFill>
                  <a:srgbClr val="E46C0A"/>
                </a:solidFill>
                <a:latin typeface="宋体"/>
                <a:ea typeface="华文细黑"/>
                <a:cs typeface="Times New Roman"/>
              </a:rPr>
              <a:t>③</a:t>
            </a:r>
            <a:r>
              <a:rPr lang="zh-CN" altLang="zh-CN" sz="2600" kern="100" dirty="0">
                <a:solidFill>
                  <a:srgbClr val="E46C0A"/>
                </a:solidFill>
                <a:latin typeface="Times New Roman"/>
                <a:ea typeface="华文细黑"/>
                <a:cs typeface="Times New Roman"/>
              </a:rPr>
              <a:t>去掉</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多年以来</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a:t>
            </a:r>
            <a:endParaRPr lang="zh-CN" altLang="zh-CN" sz="2600" kern="100" dirty="0">
              <a:effectLst/>
              <a:latin typeface="宋体"/>
              <a:cs typeface="Courier New"/>
            </a:endParaRPr>
          </a:p>
        </p:txBody>
      </p:sp>
      <p:sp>
        <p:nvSpPr>
          <p:cNvPr id="29"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0"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31" name="表格 30"/>
          <p:cNvGraphicFramePr>
            <a:graphicFrameLocks noGrp="1"/>
          </p:cNvGraphicFramePr>
          <p:nvPr>
            <p:extLst>
              <p:ext uri="{D42A27DB-BD31-4B8C-83A1-F6EECF244321}">
                <p14:modId xmlns:p14="http://schemas.microsoft.com/office/powerpoint/2010/main" val="111626824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2" name="TextBox 31">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33" name="TextBox 32">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4" name="TextBox 33">
            <a:hlinkClick r:id="rId4" action="ppaction://hlinksldjump"/>
          </p:cNvPr>
          <p:cNvSpPr txBox="1"/>
          <p:nvPr/>
        </p:nvSpPr>
        <p:spPr>
          <a:xfrm>
            <a:off x="155350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5" name="TextBox 34">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60" name="TextBox 59">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61" name="TextBox 60">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62" name="TextBox 6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63" name="TextBox 6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64" name="TextBox 6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5" name="TextBox 6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6" name="TextBox 6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7" name="TextBox 66">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8" name="TextBox 67">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9" name="TextBox 68">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70" name="TextBox 69">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396707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609" y="701491"/>
            <a:ext cx="8682466" cy="3093154"/>
          </a:xfrm>
          <a:prstGeom prst="rect">
            <a:avLst/>
          </a:prstGeom>
          <a:noFill/>
        </p:spPr>
        <p:txBody>
          <a:bodyPr wrap="square" rtlCol="0">
            <a:spAutoFit/>
          </a:bodyPr>
          <a:lstStyle/>
          <a:p>
            <a:pPr algn="just">
              <a:lnSpc>
                <a:spcPct val="150000"/>
              </a:lnSpc>
              <a:spcAft>
                <a:spcPts val="0"/>
              </a:spcAft>
            </a:pP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下列语句不连贯，请调整画线部分的语序，使之文意流畅，结构一致，音韵和谐，表意清楚。</a:t>
            </a:r>
            <a:endParaRPr lang="zh-CN" altLang="zh-CN" sz="2600" kern="100" dirty="0">
              <a:latin typeface="宋体"/>
              <a:cs typeface="Courier New"/>
            </a:endParaRPr>
          </a:p>
          <a:p>
            <a:pPr algn="just">
              <a:lnSpc>
                <a:spcPct val="150000"/>
              </a:lnSpc>
              <a:spcAft>
                <a:spcPts val="0"/>
              </a:spcAft>
            </a:pPr>
            <a:r>
              <a:rPr lang="en-US" altLang="zh-CN" sz="2600" kern="100" dirty="0" smtClean="0">
                <a:latin typeface="Times New Roman"/>
                <a:ea typeface="华文细黑"/>
                <a:cs typeface="Times New Roman"/>
              </a:rPr>
              <a:t>        </a:t>
            </a:r>
            <a:r>
              <a:rPr lang="zh-CN" altLang="zh-CN" sz="2600" u="heavy" kern="100" dirty="0" smtClean="0">
                <a:latin typeface="Times New Roman"/>
                <a:ea typeface="华文细黑"/>
                <a:cs typeface="Times New Roman"/>
              </a:rPr>
              <a:t>大事</a:t>
            </a:r>
            <a:r>
              <a:rPr lang="zh-CN" altLang="zh-CN" sz="2600" u="heavy" kern="100" dirty="0">
                <a:latin typeface="Times New Roman"/>
                <a:ea typeface="华文细黑"/>
                <a:cs typeface="Times New Roman"/>
              </a:rPr>
              <a:t>难事，逆境顺境，看涵养，看胸襟；是成是败，看坚持；是喜是怒，看智慧；有舍有得，看担当。</a:t>
            </a:r>
            <a:r>
              <a:rPr lang="zh-CN" altLang="zh-CN" sz="2600" kern="100" dirty="0">
                <a:latin typeface="Times New Roman"/>
                <a:ea typeface="华文细黑"/>
                <a:cs typeface="Times New Roman"/>
              </a:rPr>
              <a:t>愿你拥有一切，成就精彩人生</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8"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39"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0" name="表格 39"/>
          <p:cNvGraphicFramePr>
            <a:graphicFrameLocks noGrp="1"/>
          </p:cNvGraphicFramePr>
          <p:nvPr>
            <p:extLst>
              <p:ext uri="{D42A27DB-BD31-4B8C-83A1-F6EECF244321}">
                <p14:modId xmlns:p14="http://schemas.microsoft.com/office/powerpoint/2010/main" val="111626824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1" name="TextBox 40">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2" name="TextBox 41">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43" name="TextBox 42">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44" name="TextBox 43">
            <a:hlinkClick r:id="rId5" action="ppaction://hlinksldjump"/>
          </p:cNvPr>
          <p:cNvSpPr txBox="1"/>
          <p:nvPr/>
        </p:nvSpPr>
        <p:spPr>
          <a:xfrm>
            <a:off x="213477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45" name="TextBox 44">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46" name="TextBox 45">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47" name="TextBox 46">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8" name="TextBox 47">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9" name="TextBox 58">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60" name="TextBox 59">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61" name="TextBox 6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62" name="TextBox 6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3" name="TextBox 6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4" name="TextBox 6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5" name="TextBox 6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3140865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8056" y="954272"/>
            <a:ext cx="8511387" cy="1215910"/>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大事难事，看担当；逆境顺境，看胸襟；是喜是怒，看涵养；是成是败，看坚持；有舍有得，看智慧。</a:t>
            </a:r>
            <a:endParaRPr lang="zh-CN" altLang="zh-CN" sz="2600" kern="100" dirty="0">
              <a:effectLst/>
              <a:latin typeface="宋体"/>
              <a:cs typeface="Courier New"/>
            </a:endParaRPr>
          </a:p>
        </p:txBody>
      </p:sp>
      <p:sp>
        <p:nvSpPr>
          <p:cNvPr id="45"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4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47" name="表格 46"/>
          <p:cNvGraphicFramePr>
            <a:graphicFrameLocks noGrp="1"/>
          </p:cNvGraphicFramePr>
          <p:nvPr>
            <p:extLst>
              <p:ext uri="{D42A27DB-BD31-4B8C-83A1-F6EECF244321}">
                <p14:modId xmlns:p14="http://schemas.microsoft.com/office/powerpoint/2010/main" val="229817857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TextBox 47">
            <a:hlinkClick r:id="rId2" action="ppaction://hlinksldjump"/>
          </p:cNvPr>
          <p:cNvSpPr txBox="1"/>
          <p:nvPr/>
        </p:nvSpPr>
        <p:spPr>
          <a:xfrm>
            <a:off x="391144" y="80576"/>
            <a:ext cx="568644"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49" name="TextBox 4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50" name="TextBox 49">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51" name="TextBox 50">
            <a:hlinkClick r:id="rId5" action="ppaction://hlinksldjump"/>
          </p:cNvPr>
          <p:cNvSpPr txBox="1"/>
          <p:nvPr/>
        </p:nvSpPr>
        <p:spPr>
          <a:xfrm>
            <a:off x="213477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52" name="TextBox 51">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53" name="TextBox 52">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54" name="TextBox 53">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55" name="TextBox 54">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56" name="TextBox 55">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57" name="TextBox 56">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58" name="TextBox 5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59" name="TextBox 5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60" name="TextBox 5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61" name="TextBox 6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62" name="TextBox 6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1156050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2917</TotalTime>
  <Words>2071</Words>
  <Application>Microsoft Office PowerPoint</Application>
  <PresentationFormat>全屏显示(16:9)</PresentationFormat>
  <Paragraphs>593</Paragraphs>
  <Slides>35</Slides>
  <Notes>0</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285</cp:revision>
  <dcterms:created xsi:type="dcterms:W3CDTF">2014-12-15T01:46:29Z</dcterms:created>
  <dcterms:modified xsi:type="dcterms:W3CDTF">2015-04-15T07:05:53Z</dcterms:modified>
</cp:coreProperties>
</file>